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7" r:id="rId6"/>
    <p:sldId id="260" r:id="rId7"/>
    <p:sldId id="279" r:id="rId8"/>
    <p:sldId id="278" r:id="rId9"/>
    <p:sldId id="261" r:id="rId10"/>
    <p:sldId id="280" r:id="rId11"/>
    <p:sldId id="281" r:id="rId12"/>
    <p:sldId id="282" r:id="rId13"/>
    <p:sldId id="268" r:id="rId14"/>
    <p:sldId id="262" r:id="rId15"/>
    <p:sldId id="272" r:id="rId16"/>
    <p:sldId id="273" r:id="rId17"/>
    <p:sldId id="271" r:id="rId18"/>
    <p:sldId id="263" r:id="rId19"/>
    <p:sldId id="283" r:id="rId20"/>
    <p:sldId id="284" r:id="rId21"/>
    <p:sldId id="264" r:id="rId22"/>
    <p:sldId id="274" r:id="rId23"/>
    <p:sldId id="275" r:id="rId24"/>
    <p:sldId id="276" r:id="rId25"/>
    <p:sldId id="265" r:id="rId26"/>
    <p:sldId id="267" r:id="rId27"/>
    <p:sldId id="270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erriweather" panose="00000500000000000000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94D"/>
    <a:srgbClr val="FEFEFE"/>
    <a:srgbClr val="ED8428"/>
    <a:srgbClr val="D9C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F338C-CC8C-D062-6671-5ED292CD328E}" v="108" dt="2024-12-10T16:45:29.422"/>
    <p1510:client id="{48135949-2C56-0723-2775-C43B402E3D8B}" v="342" dt="2024-12-10T14:46:15.876"/>
    <p1510:client id="{4C95C363-C5DB-E860-0209-E3978BC7C925}" v="10" dt="2024-12-10T23:44:22.738"/>
    <p1510:client id="{59489152-CE1F-A506-AAFB-C086A6F882E0}" v="116" dt="2024-12-10T15:38:26.198"/>
    <p1510:client id="{673C3C01-7E7C-A441-20A8-B2EF4A7D39F8}" v="18" dt="2024-12-10T01:59:49.508"/>
    <p1510:client id="{7B438766-9012-45B7-AE51-98ED6B817EF2}" v="2200" dt="2024-12-10T23:38:26.521"/>
    <p1510:client id="{9954019F-2ED4-733B-A367-EF033D657C25}" v="453" dt="2024-12-09T23:50:15.842"/>
    <p1510:client id="{ADD25B71-560E-F2FD-0F0F-E5C213541ADA}" v="43" dt="2024-12-10T22:29:48.897"/>
    <p1510:client id="{CA40D2D2-BFD1-4FE8-3A4C-097A61B4CD31}" v="2" dt="2024-12-10T23:23:39.315"/>
    <p1510:client id="{D1E65131-2E4D-DEBA-3C7C-487E3733C975}" v="223" dt="2024-12-10T22:47:21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F53017C7-EB2B-F556-42F8-E02DBF6E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98547ec_1_31:notes">
            <a:extLst>
              <a:ext uri="{FF2B5EF4-FFF2-40B4-BE49-F238E27FC236}">
                <a16:creationId xmlns:a16="http://schemas.microsoft.com/office/drawing/2014/main" id="{48A524E8-083A-78C1-9512-D51D586B8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498547ec_1_31:notes">
            <a:extLst>
              <a:ext uri="{FF2B5EF4-FFF2-40B4-BE49-F238E27FC236}">
                <a16:creationId xmlns:a16="http://schemas.microsoft.com/office/drawing/2014/main" id="{1AE8F926-49BA-68DF-A216-49F9FF1B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507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98547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498547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98547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498547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878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98547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498547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08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b498547e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b498547e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498547e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b498547e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498547e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b498547e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498547ec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b498547ec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22A6589-CFE7-E636-64F1-EEF56655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>
            <a:extLst>
              <a:ext uri="{FF2B5EF4-FFF2-40B4-BE49-F238E27FC236}">
                <a16:creationId xmlns:a16="http://schemas.microsoft.com/office/drawing/2014/main" id="{94C497EA-687B-C2E1-8742-F82AFEDE2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>
            <a:extLst>
              <a:ext uri="{FF2B5EF4-FFF2-40B4-BE49-F238E27FC236}">
                <a16:creationId xmlns:a16="http://schemas.microsoft.com/office/drawing/2014/main" id="{ADF845C2-7C29-552D-2FBB-8F3AB5A3C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7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f1ab9e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f1ab9e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b498547e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b498547e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0D777D4E-E631-DB3A-A98B-B228A2C5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f6245a8af_0_0:notes">
            <a:extLst>
              <a:ext uri="{FF2B5EF4-FFF2-40B4-BE49-F238E27FC236}">
                <a16:creationId xmlns:a16="http://schemas.microsoft.com/office/drawing/2014/main" id="{70C3191B-228E-6C2E-63FC-2AEA5F25C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f6245a8af_0_0:notes">
            <a:extLst>
              <a:ext uri="{FF2B5EF4-FFF2-40B4-BE49-F238E27FC236}">
                <a16:creationId xmlns:a16="http://schemas.microsoft.com/office/drawing/2014/main" id="{453F6181-833E-4AFA-7895-5A1A43F4B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8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5412D672-79E7-E6AB-33D1-895A61F4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f6245a8af_0_0:notes">
            <a:extLst>
              <a:ext uri="{FF2B5EF4-FFF2-40B4-BE49-F238E27FC236}">
                <a16:creationId xmlns:a16="http://schemas.microsoft.com/office/drawing/2014/main" id="{1D946D17-3EB2-6B8C-5FD4-061390788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f6245a8af_0_0:notes">
            <a:extLst>
              <a:ext uri="{FF2B5EF4-FFF2-40B4-BE49-F238E27FC236}">
                <a16:creationId xmlns:a16="http://schemas.microsoft.com/office/drawing/2014/main" id="{ECFCFF2F-4FEA-C1AD-CC04-2349AC760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188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498547e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498547e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65AA91E-808D-54FB-669D-6CB4B71C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498547ec_1_26:notes">
            <a:extLst>
              <a:ext uri="{FF2B5EF4-FFF2-40B4-BE49-F238E27FC236}">
                <a16:creationId xmlns:a16="http://schemas.microsoft.com/office/drawing/2014/main" id="{C4E0B653-7FC8-8C30-4666-92678781F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498547ec_1_26:notes">
            <a:extLst>
              <a:ext uri="{FF2B5EF4-FFF2-40B4-BE49-F238E27FC236}">
                <a16:creationId xmlns:a16="http://schemas.microsoft.com/office/drawing/2014/main" id="{8D562AC3-5FBB-1820-4D4E-B7706AA70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14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5A97BF97-F20C-BF72-3D9A-1B304B54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498547ec_1_26:notes">
            <a:extLst>
              <a:ext uri="{FF2B5EF4-FFF2-40B4-BE49-F238E27FC236}">
                <a16:creationId xmlns:a16="http://schemas.microsoft.com/office/drawing/2014/main" id="{70553686-F180-25BE-E2FD-68DB322FB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498547ec_1_26:notes">
            <a:extLst>
              <a:ext uri="{FF2B5EF4-FFF2-40B4-BE49-F238E27FC236}">
                <a16:creationId xmlns:a16="http://schemas.microsoft.com/office/drawing/2014/main" id="{25648006-3EC7-C73C-A36E-68F49D815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3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5367C4F-37F9-E5D9-BADD-5CD0ED0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498547ec_1_26:notes">
            <a:extLst>
              <a:ext uri="{FF2B5EF4-FFF2-40B4-BE49-F238E27FC236}">
                <a16:creationId xmlns:a16="http://schemas.microsoft.com/office/drawing/2014/main" id="{B2B5E17F-CB00-C8C1-A65F-6C21731E3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498547ec_1_26:notes">
            <a:extLst>
              <a:ext uri="{FF2B5EF4-FFF2-40B4-BE49-F238E27FC236}">
                <a16:creationId xmlns:a16="http://schemas.microsoft.com/office/drawing/2014/main" id="{4DA531FE-DDBA-3F9A-AF34-676038821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1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%25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mailto:/@gmail\.com$/i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02299"/>
            <a:ext cx="7126790" cy="971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>
                <a:latin typeface="Merriweather" panose="00000500000000000000" pitchFamily="2" charset="0"/>
                <a:ea typeface="Roboto"/>
                <a:cs typeface="Roboto"/>
                <a:sym typeface="Roboto"/>
              </a:rPr>
              <a:t>Healthcare Management System</a:t>
            </a:r>
            <a:br>
              <a:rPr lang="en">
                <a:latin typeface="Merriweather" panose="00000500000000000000" pitchFamily="2" charset="0"/>
                <a:ea typeface="Roboto"/>
                <a:cs typeface="Roboto"/>
                <a:sym typeface="Roboto"/>
              </a:rPr>
            </a:br>
            <a:r>
              <a:rPr lang="en">
                <a:latin typeface="Merriweather" panose="00000500000000000000" pitchFamily="2" charset="0"/>
                <a:ea typeface="Roboto"/>
                <a:cs typeface="Roboto"/>
                <a:sym typeface="Roboto"/>
              </a:rPr>
              <a:t>using SQL and MongoDB</a:t>
            </a:r>
            <a:endParaRPr lang="en-US">
              <a:latin typeface="Merriweather" panose="00000500000000000000" pitchFamily="2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4EA4615-3882-72B7-721F-557EE72A23A2}"/>
              </a:ext>
            </a:extLst>
          </p:cNvPr>
          <p:cNvSpPr>
            <a:spLocks noGrp="1"/>
          </p:cNvSpPr>
          <p:nvPr/>
        </p:nvSpPr>
        <p:spPr>
          <a:xfrm>
            <a:off x="6557620" y="3742285"/>
            <a:ext cx="2363900" cy="1155554"/>
          </a:xfrm>
          <a:prstGeom prst="rect">
            <a:avLst/>
          </a:prstGeom>
          <a:solidFill>
            <a:srgbClr val="31394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Gill Sans MT" panose="020B0502020104020203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Gill Sans MT" panose="020B0502020104020203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Gill Sans MT" panose="020B0502020104020203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Gill Sans MT" panose="020B0502020104020203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Gill Sans MT" panose="020B0502020104020203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6C46D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3D3D3D"/>
                </a:solidFill>
                <a:latin typeface="Gill Sans MT" panose="020B0502020104020203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6C46D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3D3D3D"/>
                </a:solidFill>
                <a:latin typeface="Gill Sans MT" panose="020B0502020104020203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6C46D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3D3D3D"/>
                </a:solidFill>
                <a:latin typeface="Gill Sans MT" panose="020B0502020104020203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E6C46D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3D3D3D"/>
                </a:solidFill>
                <a:latin typeface="Gill Sans MT" panose="020B0502020104020203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err="1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Fyrooz</a:t>
            </a:r>
            <a:r>
              <a:rPr lang="en-US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 Anika Khan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Fred Liu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err="1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Fardin</a:t>
            </a:r>
            <a:r>
              <a:rPr lang="en-US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 Hafiz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Suraj Ravindra </a:t>
            </a:r>
            <a:r>
              <a:rPr lang="en-US" err="1">
                <a:solidFill>
                  <a:schemeClr val="bg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Kapare</a:t>
            </a:r>
            <a:endParaRPr lang="en-US">
              <a:solidFill>
                <a:schemeClr val="bg1"/>
              </a:solidFill>
              <a:latin typeface="Aptos" panose="020B0004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C29952DE-C0AE-4F4E-3B98-A499E1F9130F}"/>
              </a:ext>
            </a:extLst>
          </p:cNvPr>
          <p:cNvSpPr txBox="1">
            <a:spLocks/>
          </p:cNvSpPr>
          <p:nvPr/>
        </p:nvSpPr>
        <p:spPr>
          <a:xfrm>
            <a:off x="6658690" y="3288189"/>
            <a:ext cx="975009" cy="381872"/>
          </a:xfrm>
          <a:prstGeom prst="rect">
            <a:avLst/>
          </a:prstGeom>
          <a:solidFill>
            <a:srgbClr val="31394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100">
                <a:solidFill>
                  <a:schemeClr val="bg1"/>
                </a:solidFill>
              </a:rPr>
              <a:t>Group 3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95E39D28-CED1-A6B9-8D14-7D009B5590E6}"/>
              </a:ext>
            </a:extLst>
          </p:cNvPr>
          <p:cNvSpPr/>
          <p:nvPr/>
        </p:nvSpPr>
        <p:spPr>
          <a:xfrm flipV="1">
            <a:off x="2583680" y="4239182"/>
            <a:ext cx="2702" cy="55482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 sz="105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DEE73B0F-C968-C9A0-C84F-3AB43EAE853F}"/>
              </a:ext>
            </a:extLst>
          </p:cNvPr>
          <p:cNvSpPr txBox="1"/>
          <p:nvPr/>
        </p:nvSpPr>
        <p:spPr>
          <a:xfrm>
            <a:off x="2501900" y="4231815"/>
            <a:ext cx="1779297" cy="39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r>
              <a:rPr lang="en-US" sz="1200" baseline="30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</a:t>
            </a:r>
            <a:r>
              <a:rPr lang="en-US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December 2024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42BEF676-19D9-26C6-CA76-7951C8F94D69}"/>
              </a:ext>
            </a:extLst>
          </p:cNvPr>
          <p:cNvSpPr/>
          <p:nvPr/>
        </p:nvSpPr>
        <p:spPr>
          <a:xfrm>
            <a:off x="1463424" y="4068068"/>
            <a:ext cx="986692" cy="796246"/>
          </a:xfrm>
          <a:custGeom>
            <a:avLst/>
            <a:gdLst/>
            <a:ahLst/>
            <a:cxnLst/>
            <a:rect l="l" t="t" r="r" b="b"/>
            <a:pathLst>
              <a:path w="1849446" h="1408694">
                <a:moveTo>
                  <a:pt x="0" y="0"/>
                </a:moveTo>
                <a:lnTo>
                  <a:pt x="1849445" y="0"/>
                </a:lnTo>
                <a:lnTo>
                  <a:pt x="1849445" y="1408694"/>
                </a:lnTo>
                <a:lnTo>
                  <a:pt x="0" y="140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B96BE003-24D9-28CE-BEF5-9CCB62937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>
            <a:extLst>
              <a:ext uri="{FF2B5EF4-FFF2-40B4-BE49-F238E27FC236}">
                <a16:creationId xmlns:a16="http://schemas.microsoft.com/office/drawing/2014/main" id="{96E3C6E8-3169-8BE2-77C8-5C25AD5E96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25" y="17033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5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CE54D-01C1-9FE0-AA76-BD66A3529070}"/>
              </a:ext>
            </a:extLst>
          </p:cNvPr>
          <p:cNvSpPr txBox="1"/>
          <p:nvPr/>
        </p:nvSpPr>
        <p:spPr>
          <a:xfrm>
            <a:off x="278107" y="989532"/>
            <a:ext cx="400555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SQL Query Script:</a:t>
            </a:r>
            <a:endParaRPr lang="en-US" sz="28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'''</a:t>
            </a:r>
            <a:endParaRPr lang="en-US" sz="28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>
                <a:solidFill>
                  <a:schemeClr val="bg1"/>
                </a:solidFill>
                <a:ea typeface="Roboto"/>
              </a:rPr>
              <a:t>SELECT *FROM </a:t>
            </a:r>
            <a:r>
              <a:rPr lang="en-US" err="1">
                <a:solidFill>
                  <a:schemeClr val="bg1"/>
                </a:solidFill>
                <a:ea typeface="Roboto"/>
              </a:rPr>
              <a:t>appointments_sql</a:t>
            </a:r>
          </a:p>
          <a:p>
            <a:r>
              <a:rPr lang="en-US">
                <a:solidFill>
                  <a:schemeClr val="bg1"/>
                </a:solidFill>
                <a:ea typeface="Roboto"/>
              </a:rPr>
              <a:t>WHERE ('fever' IN (symptom1, symptom2))AND NOT ('cough' IN (symptom1, symptom2));</a:t>
            </a:r>
          </a:p>
          <a:p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'''</a:t>
            </a:r>
            <a:endParaRPr lang="en-US" sz="28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56E9F87D-1DB9-4524-9711-4F06089A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1" y="2421812"/>
            <a:ext cx="4023988" cy="2220763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1D4854-C14E-14C0-19AE-3D7A694F5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92" y="1887065"/>
            <a:ext cx="3588917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C8F37-F534-6F22-279E-3421295602F2}"/>
              </a:ext>
            </a:extLst>
          </p:cNvPr>
          <p:cNvSpPr txBox="1"/>
          <p:nvPr/>
        </p:nvSpPr>
        <p:spPr>
          <a:xfrm>
            <a:off x="4476027" y="992604"/>
            <a:ext cx="4356248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enlo"/>
              </a:rPr>
              <a:t>MongoDB Shell Script Equivalent: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1100" err="1">
                <a:solidFill>
                  <a:schemeClr val="tx1"/>
                </a:solidFill>
                <a:latin typeface="Menlo"/>
              </a:rPr>
              <a:t>db.Appointments.find</a:t>
            </a:r>
            <a:r>
              <a:rPr lang="en-US" sz="1100">
                <a:solidFill>
                  <a:schemeClr val="tx1"/>
                </a:solidFill>
                <a:latin typeface="Menlo"/>
              </a:rPr>
              <a:t>({symptoms: { $in: ['fever'] },symptoms: { $</a:t>
            </a:r>
            <a:r>
              <a:rPr lang="en-US" sz="1100" err="1">
                <a:solidFill>
                  <a:schemeClr val="tx1"/>
                </a:solidFill>
                <a:latin typeface="Menlo"/>
              </a:rPr>
              <a:t>nin</a:t>
            </a:r>
            <a:r>
              <a:rPr lang="en-US" sz="1100">
                <a:solidFill>
                  <a:schemeClr val="tx1"/>
                </a:solidFill>
                <a:latin typeface="Menlo"/>
              </a:rPr>
              <a:t>: ['cough'] }});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35C786FE-A662-01FD-60FD-D3C0C50A26E2}"/>
              </a:ext>
            </a:extLst>
          </p:cNvPr>
          <p:cNvSpPr txBox="1">
            <a:spLocks/>
          </p:cNvSpPr>
          <p:nvPr/>
        </p:nvSpPr>
        <p:spPr>
          <a:xfrm>
            <a:off x="2110154" y="170335"/>
            <a:ext cx="6646984" cy="667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400" b="1">
                <a:solidFill>
                  <a:srgbClr val="31394D"/>
                </a:solidFill>
              </a:rPr>
              <a:t>Identify and retrieve appointments where the symptoms include "fever" but exclude "cough".</a:t>
            </a:r>
          </a:p>
        </p:txBody>
      </p:sp>
    </p:spTree>
    <p:extLst>
      <p:ext uri="{BB962C8B-B14F-4D97-AF65-F5344CB8AC3E}">
        <p14:creationId xmlns:p14="http://schemas.microsoft.com/office/powerpoint/2010/main" val="27473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72711" y="230621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6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393AD-6BE6-968F-4A54-A7E9ADC3061C}"/>
              </a:ext>
            </a:extLst>
          </p:cNvPr>
          <p:cNvSpPr txBox="1"/>
          <p:nvPr/>
        </p:nvSpPr>
        <p:spPr>
          <a:xfrm>
            <a:off x="171955" y="1153114"/>
            <a:ext cx="4005557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SQL Query Script: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SELECT *FROM </a:t>
            </a:r>
            <a:r>
              <a:rPr lang="en-US" err="1">
                <a:solidFill>
                  <a:schemeClr val="bg1"/>
                </a:solidFill>
                <a:latin typeface="menlo"/>
                <a:ea typeface="Roboto"/>
                <a:cs typeface="Roboto"/>
              </a:rPr>
              <a:t>patients_sql</a:t>
            </a:r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 WHERE email LIKE '</a:t>
            </a:r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%@gmail.com</a:t>
            </a:r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';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99D69E-8935-5293-CD2A-FA361665D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0" y="2211565"/>
            <a:ext cx="3367546" cy="276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69946-ED6A-18DB-DBAF-2BF0A936C8AB}"/>
              </a:ext>
            </a:extLst>
          </p:cNvPr>
          <p:cNvSpPr txBox="1"/>
          <p:nvPr/>
        </p:nvSpPr>
        <p:spPr>
          <a:xfrm>
            <a:off x="4313942" y="1140134"/>
            <a:ext cx="481430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enlo"/>
              </a:rPr>
              <a:t>MongoDB Shell Script Equivalent:</a:t>
            </a: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</a:p>
          <a:p>
            <a:r>
              <a:rPr lang="en-US" sz="1100" err="1">
                <a:solidFill>
                  <a:schemeClr val="tx1"/>
                </a:solidFill>
                <a:latin typeface="menlo"/>
              </a:rPr>
              <a:t>db.Patients.find</a:t>
            </a:r>
            <a:r>
              <a:rPr lang="en-US" sz="1100">
                <a:solidFill>
                  <a:schemeClr val="tx1"/>
                </a:solidFill>
                <a:latin typeface="menlo"/>
              </a:rPr>
              <a:t>({email: { $regex: </a:t>
            </a:r>
            <a:r>
              <a:rPr lang="en-US" sz="1100">
                <a:solidFill>
                  <a:schemeClr val="tx1"/>
                </a:solidFill>
                <a:latin typeface="menl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/@gmail\.com$/i</a:t>
            </a:r>
            <a:r>
              <a:rPr lang="en-US" sz="1100">
                <a:solidFill>
                  <a:schemeClr val="tx1"/>
                </a:solidFill>
                <a:latin typeface="menlo"/>
              </a:rPr>
              <a:t> }});</a:t>
            </a: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</a:p>
          <a:p>
            <a:pPr algn="l"/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D65050-8692-BC8D-6347-18CBCAD6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999" y="1885950"/>
            <a:ext cx="3123133" cy="3086100"/>
          </a:xfrm>
          <a:prstGeom prst="rect">
            <a:avLst/>
          </a:prstGeom>
        </p:spPr>
      </p:pic>
      <p:sp>
        <p:nvSpPr>
          <p:cNvPr id="7" name="Google Shape;77;p15">
            <a:extLst>
              <a:ext uri="{FF2B5EF4-FFF2-40B4-BE49-F238E27FC236}">
                <a16:creationId xmlns:a16="http://schemas.microsoft.com/office/drawing/2014/main" id="{698E59B5-174B-A224-364C-3ED3049C461C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5232637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Task: Retrieve Patients with Email Addresses from Gmail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9448" y="33102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7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393AD-6BE6-968F-4A54-A7E9ADC3061C}"/>
              </a:ext>
            </a:extLst>
          </p:cNvPr>
          <p:cNvSpPr txBox="1"/>
          <p:nvPr/>
        </p:nvSpPr>
        <p:spPr>
          <a:xfrm>
            <a:off x="171955" y="1153114"/>
            <a:ext cx="40055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SQL Query Script: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SELECT *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FROM </a:t>
            </a:r>
            <a:r>
              <a:rPr lang="en-US" err="1">
                <a:solidFill>
                  <a:schemeClr val="bg1"/>
                </a:solidFill>
                <a:latin typeface="menlo"/>
                <a:ea typeface="Roboto"/>
                <a:cs typeface="Roboto"/>
              </a:rPr>
              <a:t>appointments_sql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WHERE symptom1 &lt;&gt; '' AND symptom2 &lt;&gt; '';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69946-ED6A-18DB-DBAF-2BF0A936C8AB}"/>
              </a:ext>
            </a:extLst>
          </p:cNvPr>
          <p:cNvSpPr txBox="1"/>
          <p:nvPr/>
        </p:nvSpPr>
        <p:spPr>
          <a:xfrm>
            <a:off x="4481763" y="1112921"/>
            <a:ext cx="4211052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enlo"/>
              </a:rPr>
              <a:t>MongoDB Shell Script Equivalent:</a:t>
            </a: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</a:p>
          <a:p>
            <a:r>
              <a:rPr lang="en-US" sz="1100" err="1">
                <a:solidFill>
                  <a:schemeClr val="tx1"/>
                </a:solidFill>
                <a:latin typeface="menlo"/>
              </a:rPr>
              <a:t>db.Appointments.find</a:t>
            </a:r>
            <a:r>
              <a:rPr lang="en-US" sz="1100">
                <a:solidFill>
                  <a:schemeClr val="tx1"/>
                </a:solidFill>
                <a:latin typeface="menlo"/>
              </a:rPr>
              <a:t>({$expr: { $eq: [{ $size: "$symptoms" }, 2] }});</a:t>
            </a:r>
          </a:p>
          <a:p>
            <a:r>
              <a:rPr lang="en-US" sz="1100">
                <a:solidFill>
                  <a:schemeClr val="tx1"/>
                </a:solidFill>
                <a:latin typeface="menlo"/>
              </a:rPr>
              <a:t>'''</a:t>
            </a:r>
          </a:p>
          <a:p>
            <a:endParaRPr lang="en-US" sz="900">
              <a:solidFill>
                <a:schemeClr val="tx1"/>
              </a:solidFill>
              <a:latin typeface="Menlo"/>
            </a:endParaRPr>
          </a:p>
          <a:p>
            <a:pPr algn="l"/>
            <a:endParaRPr lang="en-US"/>
          </a:p>
        </p:txBody>
      </p:sp>
      <p:pic>
        <p:nvPicPr>
          <p:cNvPr id="3" name="Picture 2" descr="A table with a list of medication&#10;&#10;Description automatically generated">
            <a:extLst>
              <a:ext uri="{FF2B5EF4-FFF2-40B4-BE49-F238E27FC236}">
                <a16:creationId xmlns:a16="http://schemas.microsoft.com/office/drawing/2014/main" id="{0B1FD84B-C35E-C4BF-D0B8-116C4146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4" y="2841971"/>
            <a:ext cx="3985461" cy="203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F5C58-EBAC-A472-7928-5D3A5079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82" y="1990749"/>
            <a:ext cx="2753414" cy="3086100"/>
          </a:xfrm>
          <a:prstGeom prst="rect">
            <a:avLst/>
          </a:prstGeom>
        </p:spPr>
      </p:pic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CCC729B1-935B-B9E2-2B8E-023E6FBA41CE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6174839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Task: List Appointments Where More Than One Symptom Was Reported</a:t>
            </a: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25" y="222898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8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393AD-6BE6-968F-4A54-A7E9ADC3061C}"/>
              </a:ext>
            </a:extLst>
          </p:cNvPr>
          <p:cNvSpPr txBox="1"/>
          <p:nvPr/>
        </p:nvSpPr>
        <p:spPr>
          <a:xfrm>
            <a:off x="171955" y="1153114"/>
            <a:ext cx="4005557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SQL Query Script: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DELETE FROM </a:t>
            </a:r>
            <a:r>
              <a:rPr lang="en-US" err="1">
                <a:solidFill>
                  <a:schemeClr val="bg1"/>
                </a:solidFill>
                <a:latin typeface="menlo"/>
                <a:ea typeface="Roboto"/>
                <a:cs typeface="Roboto"/>
              </a:rPr>
              <a:t>appointments_sql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WHERE symptom1 = '' AND symptom2 = '' ;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r>
              <a:rPr lang="en-US">
                <a:solidFill>
                  <a:schemeClr val="bg1"/>
                </a:solidFill>
                <a:latin typeface="menlo"/>
                <a:ea typeface="Roboto"/>
                <a:cs typeface="Roboto"/>
              </a:rPr>
              <a:t>'''</a:t>
            </a:r>
            <a:endParaRPr lang="en-US">
              <a:solidFill>
                <a:schemeClr val="bg1"/>
              </a:solidFill>
              <a:latin typeface="menl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Menlo"/>
              <a:ea typeface="Roboto"/>
              <a:cs typeface="Roboto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69946-ED6A-18DB-DBAF-2BF0A936C8AB}"/>
              </a:ext>
            </a:extLst>
          </p:cNvPr>
          <p:cNvSpPr txBox="1"/>
          <p:nvPr/>
        </p:nvSpPr>
        <p:spPr>
          <a:xfrm>
            <a:off x="4481763" y="1112921"/>
            <a:ext cx="42110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/>
              </a:rPr>
              <a:t># MongoDB Shell Script Equivalent:</a:t>
            </a:r>
          </a:p>
          <a:p>
            <a:r>
              <a:rPr lang="en-US">
                <a:solidFill>
                  <a:schemeClr val="tx1"/>
                </a:solidFill>
                <a:latin typeface="menlo"/>
              </a:rPr>
              <a:t>'''</a:t>
            </a:r>
          </a:p>
          <a:p>
            <a:r>
              <a:rPr lang="en-US" err="1">
                <a:solidFill>
                  <a:schemeClr val="tx1"/>
                </a:solidFill>
                <a:latin typeface="menlo"/>
              </a:rPr>
              <a:t>db.Appointments.deleteMany</a:t>
            </a:r>
            <a:r>
              <a:rPr lang="en-US">
                <a:solidFill>
                  <a:schemeClr val="tx1"/>
                </a:solidFill>
                <a:latin typeface="menlo"/>
              </a:rPr>
              <a:t>({symptoms: { $size: 0 }});</a:t>
            </a:r>
          </a:p>
          <a:p>
            <a:r>
              <a:rPr lang="en-US">
                <a:solidFill>
                  <a:schemeClr val="tx1"/>
                </a:solidFill>
                <a:latin typeface="menlo"/>
              </a:rPr>
              <a:t>'''</a:t>
            </a:r>
          </a:p>
          <a:p>
            <a:endParaRPr lang="en-US" sz="900">
              <a:solidFill>
                <a:schemeClr val="tx1"/>
              </a:solidFill>
              <a:latin typeface="Menlo"/>
            </a:endParaRPr>
          </a:p>
          <a:p>
            <a:endParaRPr lang="en-US" sz="900">
              <a:solidFill>
                <a:schemeClr val="tx1"/>
              </a:solidFill>
              <a:latin typeface="Menlo"/>
            </a:endParaRPr>
          </a:p>
          <a:p>
            <a:pPr algn="l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776E19-7608-5EB6-D1A8-5D048B1A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1" y="2735895"/>
            <a:ext cx="4023060" cy="824737"/>
          </a:xfrm>
          <a:prstGeom prst="rect">
            <a:avLst/>
          </a:prstGeom>
        </p:spPr>
      </p:pic>
      <p:pic>
        <p:nvPicPr>
          <p:cNvPr id="6" name="Picture 5" descr="A blue and orange text&#10;&#10;Description automatically generated">
            <a:extLst>
              <a:ext uri="{FF2B5EF4-FFF2-40B4-BE49-F238E27FC236}">
                <a16:creationId xmlns:a16="http://schemas.microsoft.com/office/drawing/2014/main" id="{F43A982B-91F6-8A77-8AD1-FD12FE63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925" y="2557689"/>
            <a:ext cx="3962400" cy="1828800"/>
          </a:xfrm>
          <a:prstGeom prst="rect">
            <a:avLst/>
          </a:prstGeom>
        </p:spPr>
      </p:pic>
      <p:sp>
        <p:nvSpPr>
          <p:cNvPr id="8" name="Google Shape;77;p15">
            <a:extLst>
              <a:ext uri="{FF2B5EF4-FFF2-40B4-BE49-F238E27FC236}">
                <a16:creationId xmlns:a16="http://schemas.microsoft.com/office/drawing/2014/main" id="{C185DEC7-E4E4-414D-3F11-E77244A96394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5109069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Task: Remove Appointments with No Reported Symptoms</a:t>
            </a: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3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8E74-8363-4150-AA5C-491510DC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3" y="1286737"/>
            <a:ext cx="2235663" cy="121338"/>
          </a:xfrm>
        </p:spPr>
        <p:txBody>
          <a:bodyPr>
            <a:normAutofit fontScale="90000"/>
          </a:bodyPr>
          <a:lstStyle/>
          <a:p>
            <a:endParaRPr lang="en">
              <a:solidFill>
                <a:srgbClr val="FFFFFF"/>
              </a:solidFill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DE0C-AB59-DCAB-19AE-EEC74881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8338" y="933411"/>
            <a:ext cx="4212737" cy="3666114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err="1"/>
              <a:t>Mongodb</a:t>
            </a:r>
            <a:r>
              <a:rPr lang="en-US"/>
              <a:t> shell script equivalent</a:t>
            </a:r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CE7D95-AE0F-55A1-B365-F2C38299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" b="36992"/>
          <a:stretch/>
        </p:blipFill>
        <p:spPr>
          <a:xfrm>
            <a:off x="212650" y="1552796"/>
            <a:ext cx="3805578" cy="56264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3C4D55-D96C-5E07-A3A3-132B4256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" t="-273" r="-5" b="20784"/>
          <a:stretch/>
        </p:blipFill>
        <p:spPr>
          <a:xfrm>
            <a:off x="203887" y="2362201"/>
            <a:ext cx="3814146" cy="2583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F4C6E-852B-C0E0-5B16-B698F6CCB2A2}"/>
              </a:ext>
            </a:extLst>
          </p:cNvPr>
          <p:cNvSpPr txBox="1"/>
          <p:nvPr/>
        </p:nvSpPr>
        <p:spPr>
          <a:xfrm>
            <a:off x="215082" y="302129"/>
            <a:ext cx="14584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FF"/>
                </a:solidFill>
                <a:latin typeface="Merriweather"/>
              </a:rPr>
              <a:t>Task 9</a:t>
            </a:r>
            <a:r>
              <a:rPr lang="en-US" sz="2800">
                <a:latin typeface="Merriweather"/>
              </a:rPr>
              <a:t>​</a:t>
            </a:r>
            <a:endParaRPr lang="en-US"/>
          </a:p>
        </p:txBody>
      </p:sp>
      <p:pic>
        <p:nvPicPr>
          <p:cNvPr id="10" name="Picture 9" descr="A number and numbers on a dark background&#10;&#10;Description automatically generated">
            <a:extLst>
              <a:ext uri="{FF2B5EF4-FFF2-40B4-BE49-F238E27FC236}">
                <a16:creationId xmlns:a16="http://schemas.microsoft.com/office/drawing/2014/main" id="{F68D4C81-0486-832C-7774-84F04C7A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420" r="53443" b="63355"/>
          <a:stretch/>
        </p:blipFill>
        <p:spPr>
          <a:xfrm>
            <a:off x="5017238" y="1421472"/>
            <a:ext cx="3280396" cy="415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3E3ED-9735-9561-AE00-4CD9645ED8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88" r="5922"/>
          <a:stretch/>
        </p:blipFill>
        <p:spPr>
          <a:xfrm>
            <a:off x="4794888" y="1910748"/>
            <a:ext cx="3726093" cy="3021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EC315-94B4-D1CF-B8B8-9151D7F80A9E}"/>
              </a:ext>
            </a:extLst>
          </p:cNvPr>
          <p:cNvSpPr txBox="1"/>
          <p:nvPr/>
        </p:nvSpPr>
        <p:spPr>
          <a:xfrm>
            <a:off x="185738" y="111918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Roboto"/>
              </a:rPr>
              <a:t>SQL Query Script:</a:t>
            </a:r>
          </a:p>
          <a:p>
            <a:endParaRPr lang="en-US" sz="900">
              <a:solidFill>
                <a:srgbClr val="FFFFFF"/>
              </a:solidFill>
              <a:latin typeface="Menlo"/>
            </a:endParaRPr>
          </a:p>
        </p:txBody>
      </p:sp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82675C22-EE6B-0758-EC05-1EACD9DC5EC1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5109069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31394D"/>
                </a:solidFill>
                <a:cs typeface="Arial"/>
              </a:rPr>
              <a:t>Retrieve Distinct Appointment Dates</a:t>
            </a: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4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236711" y="298931"/>
            <a:ext cx="3990034" cy="2819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10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598338" y="1172823"/>
            <a:ext cx="4212737" cy="3426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 err="1"/>
              <a:t>Mongodb</a:t>
            </a:r>
            <a:r>
              <a:rPr lang="en-US"/>
              <a:t> shell script equivalent</a:t>
            </a:r>
            <a:endParaRPr lang="en-US">
              <a:solidFill>
                <a:srgbClr val="31394D"/>
              </a:solidFill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050464A-D9F2-EFF3-D900-945D708E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0" r="8936" b="31818"/>
          <a:stretch/>
        </p:blipFill>
        <p:spPr>
          <a:xfrm>
            <a:off x="95662" y="1705208"/>
            <a:ext cx="3700311" cy="662108"/>
          </a:xfrm>
          <a:prstGeom prst="rect">
            <a:avLst/>
          </a:prstGeom>
        </p:spPr>
      </p:pic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7F28774-0D44-2FF0-7552-FB68F4F1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89" t="11684" r="6138" b="13262"/>
          <a:stretch/>
        </p:blipFill>
        <p:spPr>
          <a:xfrm>
            <a:off x="-469" y="2757674"/>
            <a:ext cx="4221772" cy="1228393"/>
          </a:xfrm>
          <a:prstGeom prst="rect">
            <a:avLst/>
          </a:prstGeom>
        </p:spPr>
      </p:pic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384416F-6DC2-E710-7BCD-4E077C497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006" y="1707663"/>
            <a:ext cx="3936352" cy="322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A1772-D38D-EF60-0021-DFD1B3D50BFE}"/>
              </a:ext>
            </a:extLst>
          </p:cNvPr>
          <p:cNvSpPr txBox="1"/>
          <p:nvPr/>
        </p:nvSpPr>
        <p:spPr>
          <a:xfrm>
            <a:off x="97465" y="1258186"/>
            <a:ext cx="30621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Roboto"/>
              </a:rPr>
              <a:t>SQL Query Script:</a:t>
            </a:r>
          </a:p>
          <a:p>
            <a:pPr algn="l"/>
            <a:endParaRPr lang="en-US"/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B0BCEB3B-A239-D10E-8DCF-9657653DF64B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5109069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/>
              <a:t>Delete Patients Over Age 60 with No Email</a:t>
            </a: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31394D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4F79-F35B-F97D-42E5-324E5175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9" y="215776"/>
            <a:ext cx="3994465" cy="2925340"/>
          </a:xfrm>
        </p:spPr>
        <p:txBody>
          <a:bodyPr/>
          <a:lstStyle/>
          <a:p>
            <a:r>
              <a:rPr lang="en"/>
              <a:t>Task 11</a:t>
            </a:r>
            <a:endParaRPr lang="en-US">
              <a:solidFill>
                <a:srgbClr val="000000"/>
              </a:solidFill>
            </a:endParaRPr>
          </a:p>
          <a:p>
            <a:br>
              <a:rPr lang="en-US" sz="900">
                <a:latin typeface="Menlo"/>
              </a:rPr>
            </a:br>
            <a:endParaRPr lang="en-US" sz="900">
              <a:solidFill>
                <a:srgbClr val="000000"/>
              </a:solidFill>
              <a:latin typeface="Menlo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C2255-A4AF-5024-4F0D-FFE0D5DA6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3163" y="102205"/>
            <a:ext cx="4387912" cy="4975785"/>
          </a:xfrm>
        </p:spPr>
        <p:txBody>
          <a:bodyPr/>
          <a:lstStyle/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pic>
        <p:nvPicPr>
          <p:cNvPr id="6" name="Picture 5" descr="A computer code on a blue background&#10;&#10;Description automatically generated">
            <a:extLst>
              <a:ext uri="{FF2B5EF4-FFF2-40B4-BE49-F238E27FC236}">
                <a16:creationId xmlns:a16="http://schemas.microsoft.com/office/drawing/2014/main" id="{A4969E2A-9AF2-4A16-D591-A3ED514A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3" y="1918229"/>
            <a:ext cx="3437222" cy="244930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893E2B5-EB58-1308-B35D-B230631B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54" y="1261907"/>
            <a:ext cx="3013635" cy="3767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29775-CBDB-A865-26CE-A6256F0BAD83}"/>
              </a:ext>
            </a:extLst>
          </p:cNvPr>
          <p:cNvSpPr txBox="1"/>
          <p:nvPr/>
        </p:nvSpPr>
        <p:spPr>
          <a:xfrm>
            <a:off x="135679" y="1122442"/>
            <a:ext cx="3577835" cy="537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999"/>
              </a:lnSpc>
            </a:pPr>
            <a:r>
              <a:rPr lang="en-US" sz="1300" err="1">
                <a:solidFill>
                  <a:srgbClr val="666666"/>
                </a:solidFill>
                <a:latin typeface="Roboto"/>
                <a:ea typeface="Roboto"/>
                <a:cs typeface="Roboto"/>
              </a:rPr>
              <a:t>Mongodb</a:t>
            </a:r>
            <a:r>
              <a:rPr lang="en-US" sz="130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 shell script equivalent</a:t>
            </a:r>
            <a:endParaRPr lang="en-US" sz="1300">
              <a:solidFill>
                <a:srgbClr val="31394D"/>
              </a:solidFill>
              <a:latin typeface="Roboto"/>
              <a:ea typeface="Roboto"/>
              <a:cs typeface="Roboto"/>
            </a:endParaRPr>
          </a:p>
          <a:p>
            <a:pPr algn="l"/>
            <a:endParaRPr lang="en-US"/>
          </a:p>
        </p:txBody>
      </p:sp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0792EC17-1CC4-FB62-278D-5E6A2280B456}"/>
              </a:ext>
            </a:extLst>
          </p:cNvPr>
          <p:cNvSpPr txBox="1">
            <a:spLocks/>
          </p:cNvSpPr>
          <p:nvPr/>
        </p:nvSpPr>
        <p:spPr>
          <a:xfrm>
            <a:off x="1775236" y="389283"/>
            <a:ext cx="5912258" cy="4399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31394D"/>
                </a:solidFill>
                <a:cs typeface="Arial"/>
              </a:rPr>
              <a:t>Retrieve Patients Aged Between 30 and 50 with Contact Information</a:t>
            </a: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31394D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29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6156-CE33-F967-8BDD-C2BC919A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07" y="299350"/>
            <a:ext cx="4007755" cy="2996225"/>
          </a:xfrm>
        </p:spPr>
        <p:txBody>
          <a:bodyPr/>
          <a:lstStyle/>
          <a:p>
            <a:r>
              <a:rPr lang="en"/>
              <a:t>Task 12</a:t>
            </a:r>
            <a:endParaRPr lang="en-US">
              <a:solidFill>
                <a:srgbClr val="000000"/>
              </a:solidFill>
            </a:endParaRPr>
          </a:p>
          <a:p>
            <a:br>
              <a:rPr lang="en-US" sz="900">
                <a:latin typeface="Menlo"/>
              </a:rPr>
            </a:br>
            <a:br>
              <a:rPr lang="en-US" sz="900">
                <a:latin typeface="Menlo"/>
              </a:rPr>
            </a:br>
            <a:br>
              <a:rPr lang="en-US" sz="900">
                <a:latin typeface="Menlo"/>
              </a:rPr>
            </a:br>
            <a:endParaRPr lang="en-US" sz="900">
              <a:latin typeface="Menl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A5A6-2C7A-023A-7574-E5DDEF942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pic>
        <p:nvPicPr>
          <p:cNvPr id="6" name="Picture 5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06FC76A6-867C-53A9-7046-5A28B84C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6" t="-3551" r="13372" b="30625"/>
          <a:stretch/>
        </p:blipFill>
        <p:spPr>
          <a:xfrm>
            <a:off x="212014" y="2312993"/>
            <a:ext cx="3898586" cy="518146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0625D6-9F27-3F44-DBF4-640D5031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" b="11063"/>
          <a:stretch/>
        </p:blipFill>
        <p:spPr>
          <a:xfrm>
            <a:off x="5017024" y="971111"/>
            <a:ext cx="3426563" cy="3925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DABA9-D501-44CA-F3EB-DBB6CCD78D20}"/>
              </a:ext>
            </a:extLst>
          </p:cNvPr>
          <p:cNvSpPr txBox="1"/>
          <p:nvPr/>
        </p:nvSpPr>
        <p:spPr>
          <a:xfrm>
            <a:off x="231890" y="1648305"/>
            <a:ext cx="3121459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"/>
              <a:buChar char="•"/>
            </a:pPr>
            <a:r>
              <a:rPr lang="en-US" sz="1300">
                <a:solidFill>
                  <a:srgbClr val="666666"/>
                </a:solidFill>
                <a:latin typeface="Roboto"/>
              </a:rPr>
              <a:t>Mongodb shell script equivalent</a:t>
            </a:r>
            <a:r>
              <a:rPr lang="en-US" sz="1300">
                <a:solidFill>
                  <a:srgbClr val="31394D"/>
                </a:solidFill>
                <a:latin typeface="Roboto"/>
              </a:rPr>
              <a:t>​</a:t>
            </a:r>
          </a:p>
        </p:txBody>
      </p:sp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D155788F-4378-C184-1D54-70451537823B}"/>
              </a:ext>
            </a:extLst>
          </p:cNvPr>
          <p:cNvSpPr txBox="1">
            <a:spLocks/>
          </p:cNvSpPr>
          <p:nvPr/>
        </p:nvSpPr>
        <p:spPr>
          <a:xfrm>
            <a:off x="1782958" y="389283"/>
            <a:ext cx="3556753" cy="401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400" b="1">
                <a:solidFill>
                  <a:srgbClr val="31394D"/>
                </a:solidFill>
                <a:cs typeface="Arial"/>
              </a:rPr>
              <a:t>List Appointments Marked as Follow-Up</a:t>
            </a: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31394D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None/>
            </a:pPr>
            <a:endParaRPr lang="en-US" sz="1400" b="1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93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13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92760" y="1197352"/>
            <a:ext cx="4059578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MongoDB Shell Script:</a:t>
            </a:r>
          </a:p>
          <a:p>
            <a:pPr>
              <a:lnSpc>
                <a:spcPct val="114999"/>
              </a:lnSpc>
              <a:buNone/>
            </a:pPr>
            <a:r>
              <a:rPr lang="en-US" sz="1200" err="1">
                <a:solidFill>
                  <a:srgbClr val="FFFFFF"/>
                </a:solidFill>
              </a:rPr>
              <a:t>db.patients.find</a:t>
            </a:r>
            <a:r>
              <a:rPr lang="en-US" sz="1200">
                <a:solidFill>
                  <a:srgbClr val="FFFFFF"/>
                </a:solidFill>
              </a:rPr>
              <a:t>({}, { name: 1, age: 1, _id: 0 });</a:t>
            </a:r>
            <a:endParaRPr lang="en-US" sz="1200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rgbClr val="FFFFFF"/>
              </a:solidFill>
              <a:latin typeface="Consolas"/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rgbClr val="FFFFFF"/>
              </a:solidFill>
              <a:latin typeface="Consolas"/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find()</a:t>
            </a:r>
            <a:r>
              <a:rPr lang="en-US" sz="1200">
                <a:solidFill>
                  <a:srgbClr val="FFFFFF"/>
                </a:solidFill>
              </a:rPr>
              <a:t>: Retrieves documents from the </a:t>
            </a:r>
            <a:r>
              <a:rPr lang="en-US" sz="1200">
                <a:solidFill>
                  <a:srgbClr val="FFFFFF"/>
                </a:solidFill>
                <a:latin typeface="Consolas"/>
              </a:rPr>
              <a:t>patients </a:t>
            </a:r>
            <a:endParaRPr lang="en-US" sz="1200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  <a:latin typeface="Consolas"/>
              </a:rPr>
              <a:t>c</a:t>
            </a:r>
            <a:r>
              <a:rPr lang="en-US" sz="1200">
                <a:solidFill>
                  <a:srgbClr val="FFFFFF"/>
                </a:solidFill>
              </a:rPr>
              <a:t>ollection.</a:t>
            </a:r>
            <a:endParaRPr lang="en-US" sz="1200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{}</a:t>
            </a:r>
            <a:r>
              <a:rPr lang="en-US" sz="1200">
                <a:solidFill>
                  <a:srgbClr val="FFFFFF"/>
                </a:solidFill>
              </a:rPr>
              <a:t>: Empty filter criteria, meaning all documents are retrieved.</a:t>
            </a: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{ name: 1, age: 1, _id: 0 }</a:t>
            </a:r>
            <a:r>
              <a:rPr lang="en-US" sz="1200">
                <a:solidFill>
                  <a:srgbClr val="FFFFFF"/>
                </a:solidFill>
              </a:rPr>
              <a:t>: Projection that </a:t>
            </a:r>
            <a:endParaRPr lang="en-US" sz="1200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specifies which fields should be included or excluded </a:t>
            </a:r>
            <a:endParaRPr lang="en-US" sz="1200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in the results.</a:t>
            </a:r>
            <a:endParaRPr lang="en-US" sz="120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EC9537-E799-DE18-0008-6B59B06A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87" y="1093952"/>
            <a:ext cx="2567755" cy="3830988"/>
          </a:xfrm>
          <a:prstGeom prst="rect">
            <a:avLst/>
          </a:prstGeom>
        </p:spPr>
      </p:pic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BB8513A-A2DC-5DC6-9C01-87CAFE4FCCDB}"/>
              </a:ext>
            </a:extLst>
          </p:cNvPr>
          <p:cNvSpPr txBox="1">
            <a:spLocks/>
          </p:cNvSpPr>
          <p:nvPr/>
        </p:nvSpPr>
        <p:spPr>
          <a:xfrm>
            <a:off x="2108489" y="498904"/>
            <a:ext cx="4922460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Retrieve All Patients' Names and Ages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8B0D-9E36-0DD1-45D7-D6DEB21B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75C16-C56B-2423-E5E1-5D2A740F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912" y="1208036"/>
            <a:ext cx="4287480" cy="4098600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MongoDB Shell Script:</a:t>
            </a:r>
            <a:endParaRPr lang="en-US" sz="120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err="1">
                <a:solidFill>
                  <a:srgbClr val="FFFFFF"/>
                </a:solidFill>
              </a:rPr>
              <a:t>db.appointments.find</a:t>
            </a:r>
            <a:r>
              <a:rPr lang="en-US" sz="1200">
                <a:solidFill>
                  <a:srgbClr val="FFFFFF"/>
                </a:solidFill>
              </a:rPr>
              <a:t>({ symptoms: { $type: "array" } });</a:t>
            </a: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{symptoms:{$</a:t>
            </a:r>
            <a:r>
              <a:rPr lang="en-US" sz="1200" b="1" err="1">
                <a:solidFill>
                  <a:srgbClr val="FFFFFF"/>
                </a:solidFill>
                <a:latin typeface="Consolas"/>
              </a:rPr>
              <a:t>type:"array</a:t>
            </a:r>
            <a:r>
              <a:rPr lang="en-US" sz="1200" b="1">
                <a:solidFill>
                  <a:srgbClr val="FFFFFF"/>
                </a:solidFill>
                <a:latin typeface="Consolas"/>
              </a:rPr>
              <a:t>"}}</a:t>
            </a:r>
            <a:r>
              <a:rPr lang="en-US" sz="1200">
                <a:solidFill>
                  <a:srgbClr val="FFFFFF"/>
                </a:solidFill>
              </a:rPr>
              <a:t>: Filter criteria.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rgbClr val="FFFFFF"/>
              </a:solidFill>
              <a:latin typeface="Consolas"/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symptoms</a:t>
            </a:r>
            <a:r>
              <a:rPr lang="en-US" sz="1200">
                <a:solidFill>
                  <a:srgbClr val="FFFFFF"/>
                </a:solidFill>
              </a:rPr>
              <a:t>: Specifies the field to evaluate.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rgbClr val="FFFFFF"/>
              </a:solidFill>
              <a:latin typeface="Consolas"/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$</a:t>
            </a:r>
            <a:r>
              <a:rPr lang="en-US" sz="1200" b="1" err="1">
                <a:solidFill>
                  <a:srgbClr val="FFFFFF"/>
                </a:solidFill>
                <a:latin typeface="Consolas"/>
              </a:rPr>
              <a:t>type:"array</a:t>
            </a:r>
            <a:r>
              <a:rPr lang="en-US" sz="1200" b="1">
                <a:solidFill>
                  <a:srgbClr val="FFFFFF"/>
                </a:solidFill>
                <a:latin typeface="Consolas"/>
              </a:rPr>
              <a:t>"</a:t>
            </a:r>
            <a:r>
              <a:rPr lang="en-US" sz="1200">
                <a:solidFill>
                  <a:srgbClr val="FFFFFF"/>
                </a:solidFill>
              </a:rPr>
              <a:t>: Checks if the </a:t>
            </a:r>
            <a:r>
              <a:rPr lang="en-US" sz="1200">
                <a:solidFill>
                  <a:srgbClr val="FFFFFF"/>
                </a:solidFill>
                <a:latin typeface="Consolas"/>
              </a:rPr>
              <a:t>symptoms</a:t>
            </a:r>
            <a:r>
              <a:rPr lang="en-US" sz="1200">
                <a:solidFill>
                  <a:srgbClr val="FFFFFF"/>
                </a:solidFill>
              </a:rPr>
              <a:t> field in each 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document is of type </a:t>
            </a:r>
            <a:r>
              <a:rPr lang="en-US" sz="1200">
                <a:solidFill>
                  <a:srgbClr val="FFFFFF"/>
                </a:solidFill>
                <a:latin typeface="Consolas"/>
              </a:rPr>
              <a:t>array</a:t>
            </a:r>
            <a:r>
              <a:rPr lang="en-US" sz="1200">
                <a:solidFill>
                  <a:srgbClr val="FFFFFF"/>
                </a:solidFill>
              </a:rPr>
              <a:t>.</a:t>
            </a:r>
            <a:endParaRPr lang="en-US"/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1E0F5BB-FDC6-503C-5126-BEC6B556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48" y="1137633"/>
            <a:ext cx="2666155" cy="3748652"/>
          </a:xfrm>
          <a:prstGeom prst="rect">
            <a:avLst/>
          </a:prstGeom>
        </p:spPr>
      </p:pic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961C9678-CFC1-DAD1-8577-2F1CC8B0E4DD}"/>
              </a:ext>
            </a:extLst>
          </p:cNvPr>
          <p:cNvSpPr txBox="1">
            <a:spLocks/>
          </p:cNvSpPr>
          <p:nvPr/>
        </p:nvSpPr>
        <p:spPr>
          <a:xfrm>
            <a:off x="2108489" y="498904"/>
            <a:ext cx="4922460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Find Appointments with Symptoms in an Array</a:t>
            </a:r>
            <a:endParaRPr lang="en-US" sz="1200">
              <a:solidFill>
                <a:schemeClr val="tx1"/>
              </a:solidFill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9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/>
        </p:nvSpPr>
        <p:spPr>
          <a:xfrm>
            <a:off x="646914" y="692998"/>
            <a:ext cx="3421652" cy="4150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Merriweather" panose="00000500000000000000" pitchFamily="2" charset="0"/>
              </a:rPr>
              <a:t>Background And Objective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750275" y="1394223"/>
            <a:ext cx="7802962" cy="3003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Overview of the Project:</a:t>
            </a: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Developing a system to manage patient and appointment data effectively.</a:t>
            </a: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Demonstrate the capabilities of SQL and MongoDB in real-world healthcare applications.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Facilitate meaningful queries to:</a:t>
            </a: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Retrieve specific patient and appointment data.</a:t>
            </a: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Perform updates, deletions, and aggregations efficiently.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204D-5BF1-4A1E-6029-4F3E5B94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706500" cy="586097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Task 15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CB306-104F-1818-BA0B-68C5E680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42" y="1193505"/>
            <a:ext cx="4166400" cy="4098600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MongoDB Shell Script:</a:t>
            </a:r>
            <a:endParaRPr lang="en-US" sz="1200">
              <a:solidFill>
                <a:srgbClr val="000000"/>
              </a:solidFill>
            </a:endParaRPr>
          </a:p>
          <a:p>
            <a:pPr marL="146050" indent="0">
              <a:lnSpc>
                <a:spcPct val="114999"/>
              </a:lnSpc>
              <a:buNone/>
            </a:pPr>
            <a:r>
              <a:rPr lang="en-US" sz="1200" err="1">
                <a:solidFill>
                  <a:srgbClr val="FFFFFF"/>
                </a:solidFill>
              </a:rPr>
              <a:t>db.patients.find</a:t>
            </a:r>
            <a:r>
              <a:rPr lang="en-US" sz="1200">
                <a:solidFill>
                  <a:srgbClr val="FFFFFF"/>
                </a:solidFill>
              </a:rPr>
              <a:t>({ name: { $regex: "^[A-C]"} });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1200">
                <a:solidFill>
                  <a:srgbClr val="FFFFFF"/>
                </a:solidFill>
              </a:rPr>
              <a:t>: Specifies the field to match.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rgbClr val="FFFFFF"/>
              </a:solidFill>
              <a:latin typeface="Consolas"/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$regex:"^[A-C]"</a:t>
            </a:r>
            <a:r>
              <a:rPr lang="en-US" sz="1200">
                <a:solidFill>
                  <a:srgbClr val="FFFFFF"/>
                </a:solidFill>
              </a:rPr>
              <a:t>: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^</a:t>
            </a:r>
            <a:r>
              <a:rPr lang="en-US" sz="1200">
                <a:solidFill>
                  <a:srgbClr val="FFFFFF"/>
                </a:solidFill>
              </a:rPr>
              <a:t>: Hat indicates the start of the string.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200" b="1">
                <a:solidFill>
                  <a:srgbClr val="FFFFFF"/>
                </a:solidFill>
                <a:latin typeface="Consolas"/>
              </a:rPr>
              <a:t>[A-C]</a:t>
            </a:r>
            <a:r>
              <a:rPr lang="en-US" sz="1200">
                <a:solidFill>
                  <a:srgbClr val="FFFFFF"/>
                </a:solidFill>
              </a:rPr>
              <a:t>: Matches any character in the range A to C.</a:t>
            </a:r>
            <a:endParaRPr lang="en-US"/>
          </a:p>
          <a:p>
            <a:pPr marL="146050" indent="0"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0E6EF3-8FB1-9401-810D-2F85EDE0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52" y="1189843"/>
            <a:ext cx="2427909" cy="3834926"/>
          </a:xfrm>
          <a:prstGeom prst="rect">
            <a:avLst/>
          </a:prstGeom>
        </p:spPr>
      </p:pic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FA485952-ED63-BEF9-133D-7463EB4BE753}"/>
              </a:ext>
            </a:extLst>
          </p:cNvPr>
          <p:cNvSpPr txBox="1">
            <a:spLocks/>
          </p:cNvSpPr>
          <p:nvPr/>
        </p:nvSpPr>
        <p:spPr>
          <a:xfrm>
            <a:off x="2147103" y="498904"/>
            <a:ext cx="4883846" cy="586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Retrieve Patients with Names Starting with Specific</a:t>
            </a:r>
            <a:endParaRPr lang="en-US" sz="12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Letters Using Regular Expressions</a:t>
            </a:r>
            <a:endParaRPr lang="en-US" sz="12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chemeClr val="tx1"/>
              </a:solidFill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rgbClr val="3139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3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D9A6-FEFC-E1E5-3D5A-9CC0C361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28D41-B6AB-FD71-18C9-DF4F001F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42" y="1178976"/>
            <a:ext cx="4166400" cy="4098600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MongoDB Shell Script:</a:t>
            </a:r>
            <a:endParaRPr lang="en-US" sz="120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err="1">
                <a:solidFill>
                  <a:srgbClr val="FFFFFF"/>
                </a:solidFill>
              </a:rPr>
              <a:t>db.appointments.updateMany</a:t>
            </a:r>
            <a:r>
              <a:rPr lang="en-US" sz="1200">
                <a:solidFill>
                  <a:srgbClr val="FFFFFF"/>
                </a:solidFill>
              </a:rPr>
              <a:t>(</a:t>
            </a: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  { symptoms: { $in: ["fever", "cough"] }, "</a:t>
            </a:r>
            <a:r>
              <a:rPr lang="en-US" sz="1200" err="1">
                <a:solidFill>
                  <a:srgbClr val="FFFFFF"/>
                </a:solidFill>
              </a:rPr>
              <a:t>treatment_details.medication_name</a:t>
            </a:r>
            <a:r>
              <a:rPr lang="en-US" sz="1200">
                <a:solidFill>
                  <a:srgbClr val="FFFFFF"/>
                </a:solidFill>
              </a:rPr>
              <a:t>": "Ibuprofen" },</a:t>
            </a: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  { $set: { "</a:t>
            </a:r>
            <a:r>
              <a:rPr lang="en-US" sz="1200" err="1">
                <a:solidFill>
                  <a:srgbClr val="FFFFFF"/>
                </a:solidFill>
              </a:rPr>
              <a:t>treatment_details.dosage</a:t>
            </a:r>
            <a:r>
              <a:rPr lang="en-US" sz="1200">
                <a:solidFill>
                  <a:srgbClr val="FFFFFF"/>
                </a:solidFill>
              </a:rPr>
              <a:t>": "300mg" } }</a:t>
            </a:r>
          </a:p>
          <a:p>
            <a:pPr>
              <a:buNone/>
            </a:pPr>
            <a:r>
              <a:rPr lang="en-US" sz="1200">
                <a:solidFill>
                  <a:srgbClr val="FFFFFF"/>
                </a:solidFill>
              </a:rPr>
              <a:t>);</a:t>
            </a: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 err="1">
                <a:solidFill>
                  <a:srgbClr val="FFFFFF"/>
                </a:solidFill>
              </a:rPr>
              <a:t>updateMany</a:t>
            </a:r>
            <a:r>
              <a:rPr lang="en-US" sz="1200">
                <a:solidFill>
                  <a:srgbClr val="FFFFFF"/>
                </a:solidFill>
              </a:rPr>
              <a:t>(): Update multiple documents that match 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the specified filter criteria.</a:t>
            </a:r>
            <a:endParaRPr lang="en-US">
              <a:solidFill>
                <a:srgbClr val="666666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{ symptoms: ... }: Filter criteria</a:t>
            </a:r>
            <a:endParaRPr lang="en-US"/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rgbClr val="FFFFFF"/>
                </a:solidFill>
              </a:rPr>
              <a:t>{ $set: …}: Update operation</a:t>
            </a:r>
            <a:endParaRPr lang="en-US"/>
          </a:p>
          <a:p>
            <a:pPr>
              <a:lnSpc>
                <a:spcPct val="114999"/>
              </a:lnSpc>
              <a:buNone/>
            </a:pP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222806E-E0BE-521B-A418-37F84263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5" y="1076014"/>
            <a:ext cx="4162425" cy="2809875"/>
          </a:xfrm>
          <a:prstGeom prst="rect">
            <a:avLst/>
          </a:prstGeom>
        </p:spPr>
      </p:pic>
      <p:sp>
        <p:nvSpPr>
          <p:cNvPr id="10" name="Google Shape;77;p15">
            <a:extLst>
              <a:ext uri="{FF2B5EF4-FFF2-40B4-BE49-F238E27FC236}">
                <a16:creationId xmlns:a16="http://schemas.microsoft.com/office/drawing/2014/main" id="{C23E62F7-F7F2-4CB8-EFF4-D65B3BF7A449}"/>
              </a:ext>
            </a:extLst>
          </p:cNvPr>
          <p:cNvSpPr txBox="1">
            <a:spLocks/>
          </p:cNvSpPr>
          <p:nvPr/>
        </p:nvSpPr>
        <p:spPr>
          <a:xfrm>
            <a:off x="2108489" y="498904"/>
            <a:ext cx="4922460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Update Medication Dosage for Specific Conditions</a:t>
            </a:r>
          </a:p>
          <a:p>
            <a:pPr>
              <a:lnSpc>
                <a:spcPct val="114999"/>
              </a:lnSpc>
              <a:buNone/>
            </a:pPr>
            <a:endParaRPr lang="en-US" sz="1200" b="1">
              <a:solidFill>
                <a:schemeClr val="tx1"/>
              </a:solidFill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7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1194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Time Query Results</a:t>
            </a:r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E3CCEF3-8B2C-32EC-8EBC-1EE625F1D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806" y="1858457"/>
            <a:ext cx="3955368" cy="1989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7500" algn="l" rtl="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1">
                <a:solidFill>
                  <a:srgbClr val="31394D"/>
                </a:solidFill>
                <a:sym typeface="Arial"/>
              </a:rPr>
              <a:t>SQL Average Execution Time</a:t>
            </a: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sym typeface="Arial"/>
              </a:rPr>
              <a:t>2.7239/10 = 0.27239 seconds</a:t>
            </a:r>
            <a:endParaRPr lang="en-US" sz="1600">
              <a:solidFill>
                <a:srgbClr val="31394D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1">
                <a:solidFill>
                  <a:srgbClr val="31394D"/>
                </a:solidFill>
                <a:sym typeface="Arial"/>
              </a:rPr>
              <a:t>MongoDB Average Execution Time</a:t>
            </a:r>
            <a:endParaRPr lang="en-US" sz="1800" b="1">
              <a:solidFill>
                <a:srgbClr val="31394D"/>
              </a:solidFill>
            </a:endParaRPr>
          </a:p>
          <a:p>
            <a:pPr lvl="1"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31394D"/>
                </a:solidFill>
                <a:sym typeface="Arial"/>
              </a:rPr>
              <a:t>3.835/10 = 0.3835 seconds</a:t>
            </a:r>
            <a:endParaRPr lang="en-US" sz="1600">
              <a:solidFill>
                <a:srgbClr val="31394D"/>
              </a:solidFill>
            </a:endParaRPr>
          </a:p>
        </p:txBody>
      </p:sp>
      <p:sp>
        <p:nvSpPr>
          <p:cNvPr id="3" name="Google Shape;77;p15">
            <a:extLst>
              <a:ext uri="{FF2B5EF4-FFF2-40B4-BE49-F238E27FC236}">
                <a16:creationId xmlns:a16="http://schemas.microsoft.com/office/drawing/2014/main" id="{2E287658-804A-DA77-628B-A10AC711393E}"/>
              </a:ext>
            </a:extLst>
          </p:cNvPr>
          <p:cNvSpPr txBox="1">
            <a:spLocks/>
          </p:cNvSpPr>
          <p:nvPr/>
        </p:nvSpPr>
        <p:spPr>
          <a:xfrm>
            <a:off x="4686886" y="700628"/>
            <a:ext cx="3955368" cy="4194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sz="14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SQL</a:t>
            </a: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is more suitable </a:t>
            </a:r>
          </a:p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complex filtering, aggregations, or joins, such as (e.g., Task 2) or counting appointments (e.g., Task 4), </a:t>
            </a:r>
          </a:p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Execution time is generally less for such tasks.</a:t>
            </a:r>
          </a:p>
          <a:p>
            <a:pPr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endParaRPr lang="en-US" sz="1400" b="1">
              <a:solidFill>
                <a:srgbClr val="31394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sz="14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MongoDB </a:t>
            </a: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excels in </a:t>
            </a:r>
          </a:p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direct matching, searching for specific values, and simple aggregations (e.g., Task 5 and Task 9),</a:t>
            </a:r>
          </a:p>
          <a:p>
            <a:pPr marL="425450" indent="-28575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Average execution time is lower than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F074F986-9750-4A6A-FA1F-B6CEE966A3C0}"/>
              </a:ext>
            </a:extLst>
          </p:cNvPr>
          <p:cNvSpPr txBox="1">
            <a:spLocks/>
          </p:cNvSpPr>
          <p:nvPr/>
        </p:nvSpPr>
        <p:spPr>
          <a:xfrm>
            <a:off x="729182" y="1284115"/>
            <a:ext cx="7920111" cy="2049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Limitations:</a:t>
            </a:r>
          </a:p>
          <a:p>
            <a:pPr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Dataset could be enhanced with more diverse and comprehensive records to better simulate real-world scenarios.</a:t>
            </a:r>
          </a:p>
          <a:p>
            <a:pPr indent="-317500">
              <a:lnSpc>
                <a:spcPct val="150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Performance metrics may vary with different hardware and larger datasets.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CA418-7FEE-9AE3-1E0A-E26B54F3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09" y="1173440"/>
            <a:ext cx="7974055" cy="2270615"/>
          </a:xfrm>
          <a:prstGeom prst="rect">
            <a:avLst/>
          </a:prstGeom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2671769A-5C58-1D12-144F-4D7D9BF61877}"/>
              </a:ext>
            </a:extLst>
          </p:cNvPr>
          <p:cNvSpPr txBox="1">
            <a:spLocks/>
          </p:cNvSpPr>
          <p:nvPr/>
        </p:nvSpPr>
        <p:spPr>
          <a:xfrm>
            <a:off x="702209" y="3540674"/>
            <a:ext cx="7920111" cy="11517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SQL </a:t>
            </a:r>
            <a:r>
              <a:rPr lang="en-US" sz="18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appears to be more efficient for </a:t>
            </a: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complex queries</a:t>
            </a:r>
            <a:r>
              <a:rPr lang="en-US" sz="18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while </a:t>
            </a: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MongoDB </a:t>
            </a:r>
            <a:r>
              <a:rPr lang="en-US" sz="1800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 faster for </a:t>
            </a:r>
            <a:r>
              <a:rPr lang="en-US" sz="1800" b="1">
                <a:solidFill>
                  <a:srgbClr val="31394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simpler queries.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4D198B48-2DB3-2E1F-CA6E-285554E2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>
            <a:extLst>
              <a:ext uri="{FF2B5EF4-FFF2-40B4-BE49-F238E27FC236}">
                <a16:creationId xmlns:a16="http://schemas.microsoft.com/office/drawing/2014/main" id="{7FB2C20A-8C76-6764-E14B-945A4C5E89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53336" y="2086180"/>
            <a:ext cx="2837329" cy="9711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>
                <a:latin typeface="Merriweather" panose="00000500000000000000" pitchFamily="2" charset="0"/>
                <a:ea typeface="Roboto"/>
                <a:cs typeface="Roboto"/>
                <a:sym typeface="Roboto"/>
              </a:rPr>
              <a:t>Thank You!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656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32827" y="240673"/>
            <a:ext cx="4049260" cy="113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vs. MongoDB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DCEB2741-0BC6-266E-C0A3-A31521AD533A}"/>
              </a:ext>
            </a:extLst>
          </p:cNvPr>
          <p:cNvSpPr txBox="1">
            <a:spLocks/>
          </p:cNvSpPr>
          <p:nvPr/>
        </p:nvSpPr>
        <p:spPr>
          <a:xfrm>
            <a:off x="720970" y="1420838"/>
            <a:ext cx="7702060" cy="33217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SQL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1394D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Defined schema, relational data.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Uses primary and foreign keys for relationships.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MongoDB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1394D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Flexible schema, document-oriented.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Nested objects for complex relationships.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SQL is structured, uses predefined schemas, and maintains data integrity through primary and foreign keys.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1394D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MongoDB offers flexibility with nested documents and arrays, making it suitable for unstructured or semi-structured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B64D537E-D9E6-392D-219F-E2970ED3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7;p15">
            <a:extLst>
              <a:ext uri="{FF2B5EF4-FFF2-40B4-BE49-F238E27FC236}">
                <a16:creationId xmlns:a16="http://schemas.microsoft.com/office/drawing/2014/main" id="{D443D884-CF4D-7D88-1458-F5B884E34F0F}"/>
              </a:ext>
            </a:extLst>
          </p:cNvPr>
          <p:cNvSpPr txBox="1">
            <a:spLocks/>
          </p:cNvSpPr>
          <p:nvPr/>
        </p:nvSpPr>
        <p:spPr>
          <a:xfrm>
            <a:off x="89198" y="1660076"/>
            <a:ext cx="4154851" cy="2863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 b="1">
                <a:solidFill>
                  <a:srgbClr val="31394D"/>
                </a:solidFill>
              </a:rPr>
              <a:t>Attributes: </a:t>
            </a:r>
            <a:r>
              <a:rPr lang="en-US" sz="1200">
                <a:solidFill>
                  <a:srgbClr val="31394D"/>
                </a:solidFill>
              </a:rPr>
              <a:t>name, age, </a:t>
            </a:r>
            <a:r>
              <a:rPr lang="en-US" sz="1200" err="1">
                <a:solidFill>
                  <a:srgbClr val="31394D"/>
                </a:solidFill>
              </a:rPr>
              <a:t>contact_number</a:t>
            </a:r>
            <a:r>
              <a:rPr lang="en-US" sz="1200">
                <a:solidFill>
                  <a:srgbClr val="31394D"/>
                </a:solidFill>
              </a:rPr>
              <a:t>, email.</a:t>
            </a:r>
          </a:p>
          <a:p>
            <a:r>
              <a:rPr lang="en-US" sz="1200" b="1">
                <a:solidFill>
                  <a:srgbClr val="31394D"/>
                </a:solidFill>
              </a:rPr>
              <a:t>Unique identifiers: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SQL: </a:t>
            </a:r>
            <a:r>
              <a:rPr lang="en-US" sz="1200" err="1">
                <a:solidFill>
                  <a:srgbClr val="31394D"/>
                </a:solidFill>
              </a:rPr>
              <a:t>patient_id</a:t>
            </a:r>
            <a:r>
              <a:rPr lang="en-US" sz="1200">
                <a:solidFill>
                  <a:srgbClr val="31394D"/>
                </a:solidFill>
              </a:rPr>
              <a:t> (AUTO_INCREMENT starting from 101).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MongoDB: _id (sequence starting from 101).</a:t>
            </a:r>
          </a:p>
          <a:p>
            <a:r>
              <a:rPr lang="en-US" sz="1200" b="1">
                <a:solidFill>
                  <a:srgbClr val="31394D"/>
                </a:solidFill>
              </a:rPr>
              <a:t>Emails: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Randomized mix of Gmail and other domains.</a:t>
            </a:r>
          </a:p>
          <a:p>
            <a:r>
              <a:rPr lang="en-US" sz="1200" b="1">
                <a:solidFill>
                  <a:srgbClr val="31394D"/>
                </a:solidFill>
              </a:rPr>
              <a:t>Optional Fields: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Some patients lack contact numbers or emails for data variability.</a:t>
            </a: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08C9B6F-ACBA-5E9A-4844-D82AB3CF7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470" y="376009"/>
            <a:ext cx="4116437" cy="51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GENERATION</a:t>
            </a:r>
            <a:endParaRPr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A0C62238-F657-D34C-F107-9D85BB9BFC31}"/>
              </a:ext>
            </a:extLst>
          </p:cNvPr>
          <p:cNvSpPr txBox="1">
            <a:spLocks/>
          </p:cNvSpPr>
          <p:nvPr/>
        </p:nvSpPr>
        <p:spPr>
          <a:xfrm>
            <a:off x="203168" y="1143859"/>
            <a:ext cx="3706500" cy="51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400"/>
              <a:t>Patient Records:</a:t>
            </a:r>
          </a:p>
        </p:txBody>
      </p:sp>
      <p:sp>
        <p:nvSpPr>
          <p:cNvPr id="11" name="Google Shape;64;p13">
            <a:extLst>
              <a:ext uri="{FF2B5EF4-FFF2-40B4-BE49-F238E27FC236}">
                <a16:creationId xmlns:a16="http://schemas.microsoft.com/office/drawing/2014/main" id="{32E23A01-F649-FB9D-5713-D47DBDCA2712}"/>
              </a:ext>
            </a:extLst>
          </p:cNvPr>
          <p:cNvSpPr txBox="1">
            <a:spLocks/>
          </p:cNvSpPr>
          <p:nvPr/>
        </p:nvSpPr>
        <p:spPr>
          <a:xfrm>
            <a:off x="4864034" y="610057"/>
            <a:ext cx="4008582" cy="62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200">
                <a:solidFill>
                  <a:srgbClr val="31394D"/>
                </a:solidFill>
                <a:latin typeface="Merriweather" panose="00000500000000000000" pitchFamily="2" charset="0"/>
                <a:ea typeface="Roboto"/>
                <a:cs typeface="Roboto"/>
                <a:sym typeface="Roboto"/>
              </a:rPr>
              <a:t>Output</a:t>
            </a:r>
            <a:endParaRPr lang="en-US" sz="22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D69221-6624-5B83-CE90-EAB83D23341E}"/>
              </a:ext>
            </a:extLst>
          </p:cNvPr>
          <p:cNvGrpSpPr/>
          <p:nvPr/>
        </p:nvGrpSpPr>
        <p:grpSpPr>
          <a:xfrm>
            <a:off x="89198" y="1265400"/>
            <a:ext cx="8783418" cy="3675217"/>
            <a:chOff x="89198" y="738454"/>
            <a:chExt cx="8935846" cy="38400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3F2C2B-0B48-F1CD-60B9-E20D834FC7D3}"/>
                </a:ext>
              </a:extLst>
            </p:cNvPr>
            <p:cNvSpPr/>
            <p:nvPr/>
          </p:nvSpPr>
          <p:spPr>
            <a:xfrm>
              <a:off x="89198" y="738454"/>
              <a:ext cx="8935846" cy="3840006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5DB027-6519-F4E0-7A03-77EC10FE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599" y="1531593"/>
              <a:ext cx="7030921" cy="216095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4CE50-A98A-F804-28FE-9D19AFD16157}"/>
              </a:ext>
            </a:extLst>
          </p:cNvPr>
          <p:cNvGrpSpPr/>
          <p:nvPr/>
        </p:nvGrpSpPr>
        <p:grpSpPr>
          <a:xfrm>
            <a:off x="192821" y="1265400"/>
            <a:ext cx="8679795" cy="3675216"/>
            <a:chOff x="-2752701" y="3153552"/>
            <a:chExt cx="8935846" cy="3916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831033-EEB6-B5CB-0EB0-646FB469F8DF}"/>
                </a:ext>
              </a:extLst>
            </p:cNvPr>
            <p:cNvSpPr/>
            <p:nvPr/>
          </p:nvSpPr>
          <p:spPr>
            <a:xfrm>
              <a:off x="-2752701" y="3153552"/>
              <a:ext cx="8935846" cy="3916490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41D9CD-F197-959F-21E7-0BD72658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20571" y="3163104"/>
              <a:ext cx="3419183" cy="3840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A3F09889-AC54-D7FB-4696-DE7FB875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7;p15">
            <a:extLst>
              <a:ext uri="{FF2B5EF4-FFF2-40B4-BE49-F238E27FC236}">
                <a16:creationId xmlns:a16="http://schemas.microsoft.com/office/drawing/2014/main" id="{829BE5E7-72A7-9C6F-6777-2CC5402F71E7}"/>
              </a:ext>
            </a:extLst>
          </p:cNvPr>
          <p:cNvSpPr txBox="1">
            <a:spLocks/>
          </p:cNvSpPr>
          <p:nvPr/>
        </p:nvSpPr>
        <p:spPr>
          <a:xfrm>
            <a:off x="155733" y="1629338"/>
            <a:ext cx="4046683" cy="33545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 b="1">
                <a:solidFill>
                  <a:srgbClr val="31394D"/>
                </a:solidFill>
              </a:rPr>
              <a:t>Attributes include: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SQL: Individual columns for symptom1, symptom2, dosage, and dose_day1 to dose_day7.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MongoDB: Nested objects for </a:t>
            </a:r>
            <a:r>
              <a:rPr lang="en-US" sz="1200" err="1">
                <a:solidFill>
                  <a:srgbClr val="31394D"/>
                </a:solidFill>
              </a:rPr>
              <a:t>treatment_details</a:t>
            </a:r>
            <a:r>
              <a:rPr lang="en-US" sz="1200">
                <a:solidFill>
                  <a:srgbClr val="31394D"/>
                </a:solidFill>
              </a:rPr>
              <a:t> and arrays for symptoms and </a:t>
            </a:r>
            <a:r>
              <a:rPr lang="en-US" sz="1200" err="1">
                <a:solidFill>
                  <a:srgbClr val="31394D"/>
                </a:solidFill>
              </a:rPr>
              <a:t>dose_schedule</a:t>
            </a:r>
            <a:r>
              <a:rPr lang="en-US" sz="1200">
                <a:solidFill>
                  <a:srgbClr val="31394D"/>
                </a:solidFill>
              </a:rPr>
              <a:t>.</a:t>
            </a:r>
          </a:p>
          <a:p>
            <a:r>
              <a:rPr lang="en-US" sz="1200" b="1">
                <a:solidFill>
                  <a:srgbClr val="31394D"/>
                </a:solidFill>
              </a:rPr>
              <a:t>Randomized attributes: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Symptoms drawn from a list of 10 common health issues.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Medication details (name, dosage, frequency) and weekly dose schedules.</a:t>
            </a:r>
          </a:p>
          <a:p>
            <a:r>
              <a:rPr lang="en-US" sz="1200" b="1">
                <a:solidFill>
                  <a:srgbClr val="31394D"/>
                </a:solidFill>
              </a:rPr>
              <a:t>Unique identifiers: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SQL: </a:t>
            </a:r>
            <a:r>
              <a:rPr lang="en-US" sz="1200" err="1">
                <a:solidFill>
                  <a:srgbClr val="31394D"/>
                </a:solidFill>
              </a:rPr>
              <a:t>appointment_id</a:t>
            </a:r>
            <a:r>
              <a:rPr lang="en-US" sz="1200">
                <a:solidFill>
                  <a:srgbClr val="31394D"/>
                </a:solidFill>
              </a:rPr>
              <a:t> (AUTO_INCREMENT).</a:t>
            </a:r>
          </a:p>
          <a:p>
            <a:pPr lvl="1"/>
            <a:r>
              <a:rPr lang="en-US" sz="1200">
                <a:solidFill>
                  <a:srgbClr val="31394D"/>
                </a:solidFill>
              </a:rPr>
              <a:t>MongoDB: _id (sequence coded by Python).</a:t>
            </a: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7FEE947-FDA3-BF92-3329-55832BD2A8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563" y="303798"/>
            <a:ext cx="4116437" cy="51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GENERATION</a:t>
            </a:r>
            <a:endParaRPr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ABDB7E70-AAB3-736D-67BA-087F6CAC17DB}"/>
              </a:ext>
            </a:extLst>
          </p:cNvPr>
          <p:cNvSpPr txBox="1">
            <a:spLocks/>
          </p:cNvSpPr>
          <p:nvPr/>
        </p:nvSpPr>
        <p:spPr>
          <a:xfrm>
            <a:off x="203168" y="1143859"/>
            <a:ext cx="3706500" cy="51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400"/>
              <a:t>Appointment Records:</a:t>
            </a:r>
          </a:p>
        </p:txBody>
      </p:sp>
      <p:sp>
        <p:nvSpPr>
          <p:cNvPr id="11" name="Google Shape;64;p13">
            <a:extLst>
              <a:ext uri="{FF2B5EF4-FFF2-40B4-BE49-F238E27FC236}">
                <a16:creationId xmlns:a16="http://schemas.microsoft.com/office/drawing/2014/main" id="{525927F5-28D8-1433-041F-C7148D550D04}"/>
              </a:ext>
            </a:extLst>
          </p:cNvPr>
          <p:cNvSpPr txBox="1">
            <a:spLocks/>
          </p:cNvSpPr>
          <p:nvPr/>
        </p:nvSpPr>
        <p:spPr>
          <a:xfrm>
            <a:off x="5135418" y="480548"/>
            <a:ext cx="4008582" cy="62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200">
                <a:solidFill>
                  <a:srgbClr val="31394D"/>
                </a:solidFill>
                <a:latin typeface="Merriweather" panose="00000500000000000000" pitchFamily="2" charset="0"/>
                <a:ea typeface="Roboto"/>
                <a:cs typeface="Roboto"/>
                <a:sym typeface="Roboto"/>
              </a:rPr>
              <a:t>Output</a:t>
            </a:r>
            <a:endParaRPr lang="en-US" sz="22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93AEE9-08D9-FD8E-E332-33F863A80E68}"/>
              </a:ext>
            </a:extLst>
          </p:cNvPr>
          <p:cNvGrpSpPr/>
          <p:nvPr/>
        </p:nvGrpSpPr>
        <p:grpSpPr>
          <a:xfrm>
            <a:off x="104077" y="1117652"/>
            <a:ext cx="8935846" cy="3840006"/>
            <a:chOff x="2848434" y="2313620"/>
            <a:chExt cx="8935846" cy="33656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16EB6-0DEC-5DF2-7336-671B98CF3EDD}"/>
                </a:ext>
              </a:extLst>
            </p:cNvPr>
            <p:cNvSpPr/>
            <p:nvPr/>
          </p:nvSpPr>
          <p:spPr>
            <a:xfrm>
              <a:off x="2848434" y="2313620"/>
              <a:ext cx="8935846" cy="3365696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694BBC-89FA-6D68-45DC-274B580D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4622" y="3134394"/>
              <a:ext cx="8695983" cy="14302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6C7BA1-E900-2EB4-C866-3D4EEBD1BF4C}"/>
              </a:ext>
            </a:extLst>
          </p:cNvPr>
          <p:cNvGrpSpPr/>
          <p:nvPr/>
        </p:nvGrpSpPr>
        <p:grpSpPr>
          <a:xfrm>
            <a:off x="92270" y="1105614"/>
            <a:ext cx="8851972" cy="3878250"/>
            <a:chOff x="168514" y="1626054"/>
            <a:chExt cx="8935846" cy="34433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264637-A5B6-E1C3-AB1B-07B2B68C3FDC}"/>
                </a:ext>
              </a:extLst>
            </p:cNvPr>
            <p:cNvSpPr/>
            <p:nvPr/>
          </p:nvSpPr>
          <p:spPr>
            <a:xfrm>
              <a:off x="168514" y="1626054"/>
              <a:ext cx="8935846" cy="3443335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30B3ED-D46E-0945-120F-476437D2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0746" y="1693296"/>
              <a:ext cx="3257574" cy="3352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32925" y="372498"/>
            <a:ext cx="3706500" cy="67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2E002326-B2C1-DB73-84D0-56E422237651}"/>
              </a:ext>
            </a:extLst>
          </p:cNvPr>
          <p:cNvSpPr txBox="1">
            <a:spLocks/>
          </p:cNvSpPr>
          <p:nvPr/>
        </p:nvSpPr>
        <p:spPr>
          <a:xfrm>
            <a:off x="162831" y="1166213"/>
            <a:ext cx="4046683" cy="11181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SQL Query Script: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UPDATE </a:t>
            </a:r>
            <a:r>
              <a:rPr lang="en-US" err="1">
                <a:solidFill>
                  <a:srgbClr val="31394D"/>
                </a:solidFill>
              </a:rPr>
              <a:t>appointmentdetails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SET dose_day1 = 10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WHERE </a:t>
            </a:r>
            <a:r>
              <a:rPr lang="en-US" err="1">
                <a:solidFill>
                  <a:srgbClr val="31394D"/>
                </a:solidFill>
              </a:rPr>
              <a:t>appointment_id</a:t>
            </a:r>
            <a:r>
              <a:rPr lang="en-US">
                <a:solidFill>
                  <a:srgbClr val="31394D"/>
                </a:solidFill>
              </a:rPr>
              <a:t> = 5;</a:t>
            </a: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31D67CEA-0958-5769-D6C0-3BECB3E1BFBA}"/>
              </a:ext>
            </a:extLst>
          </p:cNvPr>
          <p:cNvSpPr txBox="1">
            <a:spLocks/>
          </p:cNvSpPr>
          <p:nvPr/>
        </p:nvSpPr>
        <p:spPr>
          <a:xfrm>
            <a:off x="111714" y="1191473"/>
            <a:ext cx="4148915" cy="1395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MongoDB Shell Script :</a:t>
            </a:r>
          </a:p>
          <a:p>
            <a:pPr marL="146050" indent="0">
              <a:buNone/>
            </a:pPr>
            <a:r>
              <a:rPr lang="en-US" err="1">
                <a:solidFill>
                  <a:srgbClr val="31394D"/>
                </a:solidFill>
              </a:rPr>
              <a:t>db.Appointments.updateOne</a:t>
            </a:r>
            <a:r>
              <a:rPr lang="en-US">
                <a:solidFill>
                  <a:srgbClr val="31394D"/>
                </a:solidFill>
              </a:rPr>
              <a:t>(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  { _id: 5 },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  { $set: { "treatment_details.dose_schedule.0": 10 } }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1168AB-D41A-C155-3C73-FADCFA92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9" y="2859102"/>
            <a:ext cx="7314041" cy="1854751"/>
          </a:xfrm>
          <a:prstGeom prst="rect">
            <a:avLst/>
          </a:prstGeom>
        </p:spPr>
      </p:pic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CAD50BE0-A738-464F-3A41-3F67A9AD0B47}"/>
              </a:ext>
            </a:extLst>
          </p:cNvPr>
          <p:cNvSpPr txBox="1">
            <a:spLocks/>
          </p:cNvSpPr>
          <p:nvPr/>
        </p:nvSpPr>
        <p:spPr>
          <a:xfrm>
            <a:off x="1706894" y="452566"/>
            <a:ext cx="5138703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400" b="1">
                <a:solidFill>
                  <a:srgbClr val="31394D"/>
                </a:solidFill>
              </a:rPr>
              <a:t>Update the First Element in an Array Inside a Nested Object</a:t>
            </a:r>
            <a:endParaRPr lang="en-US" sz="1400">
              <a:solidFill>
                <a:srgbClr val="31394D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2D1C9ED-B85B-88D0-752E-07AE200795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25" r="3616" b="32377"/>
          <a:stretch/>
        </p:blipFill>
        <p:spPr>
          <a:xfrm>
            <a:off x="914979" y="2836182"/>
            <a:ext cx="7314041" cy="1854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1DE1BA-C0C8-0A5E-EAB2-CE841DB97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535" y="1166213"/>
            <a:ext cx="2433373" cy="327662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1F2A74-2C5C-0726-B858-A2B0DA4863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1294"/>
          <a:stretch/>
        </p:blipFill>
        <p:spPr>
          <a:xfrm>
            <a:off x="5314293" y="1225552"/>
            <a:ext cx="2495856" cy="3267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349101D-EA58-6E95-C337-CF215409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BDDC4678-D638-0B7A-EB6D-4ECAE2B7F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925" y="276245"/>
            <a:ext cx="3706500" cy="67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56B01038-8167-BC89-58AF-FD5DD542CA0B}"/>
              </a:ext>
            </a:extLst>
          </p:cNvPr>
          <p:cNvSpPr txBox="1">
            <a:spLocks/>
          </p:cNvSpPr>
          <p:nvPr/>
        </p:nvSpPr>
        <p:spPr>
          <a:xfrm>
            <a:off x="332924" y="1057027"/>
            <a:ext cx="3805311" cy="1890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SQL Query Script: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SELECT *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FROM </a:t>
            </a:r>
            <a:r>
              <a:rPr lang="en-US" err="1">
                <a:solidFill>
                  <a:srgbClr val="31394D"/>
                </a:solidFill>
              </a:rPr>
              <a:t>patientdetails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WHERE (age &lt; 20 OR age &gt; 50)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AND ((</a:t>
            </a:r>
            <a:r>
              <a:rPr lang="en-US" err="1">
                <a:solidFill>
                  <a:srgbClr val="31394D"/>
                </a:solidFill>
              </a:rPr>
              <a:t>contact_number</a:t>
            </a:r>
            <a:r>
              <a:rPr lang="en-US">
                <a:solidFill>
                  <a:srgbClr val="31394D"/>
                </a:solidFill>
              </a:rPr>
              <a:t> IS NOT NULL AND </a:t>
            </a:r>
            <a:r>
              <a:rPr lang="en-US" err="1">
                <a:solidFill>
                  <a:srgbClr val="31394D"/>
                </a:solidFill>
              </a:rPr>
              <a:t>contact_number</a:t>
            </a:r>
            <a:r>
              <a:rPr lang="en-US">
                <a:solidFill>
                  <a:srgbClr val="31394D"/>
                </a:solidFill>
              </a:rPr>
              <a:t> &lt;&gt; '') OR (email IS NOT NULL AND email &lt;&gt; ''));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8F7B2FA8-5714-0B11-7A82-5EC98E5834AA}"/>
              </a:ext>
            </a:extLst>
          </p:cNvPr>
          <p:cNvSpPr txBox="1">
            <a:spLocks/>
          </p:cNvSpPr>
          <p:nvPr/>
        </p:nvSpPr>
        <p:spPr>
          <a:xfrm>
            <a:off x="1775237" y="381561"/>
            <a:ext cx="3599644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400" b="1">
                <a:solidFill>
                  <a:srgbClr val="31394D"/>
                </a:solidFill>
              </a:rPr>
              <a:t>Retrieve Patients with Specific Criteria</a:t>
            </a:r>
            <a:endParaRPr lang="en-US" sz="1400">
              <a:solidFill>
                <a:srgbClr val="31394D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CDDE6A-8D18-EBE8-3821-EBD0B935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22" b="26635"/>
          <a:stretch/>
        </p:blipFill>
        <p:spPr>
          <a:xfrm>
            <a:off x="4378164" y="1057027"/>
            <a:ext cx="4733875" cy="2445828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994487-1E9A-EDFD-C445-3EB5FEBC0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699"/>
          <a:stretch/>
        </p:blipFill>
        <p:spPr>
          <a:xfrm>
            <a:off x="4572000" y="951711"/>
            <a:ext cx="3446585" cy="3710173"/>
          </a:xfrm>
          <a:prstGeom prst="rect">
            <a:avLst/>
          </a:prstGeom>
        </p:spPr>
      </p:pic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4BBE89EF-D5D4-062C-6073-1A34D98D3E73}"/>
              </a:ext>
            </a:extLst>
          </p:cNvPr>
          <p:cNvSpPr txBox="1">
            <a:spLocks/>
          </p:cNvSpPr>
          <p:nvPr/>
        </p:nvSpPr>
        <p:spPr>
          <a:xfrm>
            <a:off x="332923" y="951712"/>
            <a:ext cx="3805311" cy="38102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MongoDB Shell Script :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 err="1">
                <a:solidFill>
                  <a:srgbClr val="31394D"/>
                </a:solidFill>
              </a:rPr>
              <a:t>db.Patients.find</a:t>
            </a:r>
            <a:r>
              <a:rPr lang="en-US">
                <a:solidFill>
                  <a:srgbClr val="31394D"/>
                </a:solidFill>
              </a:rPr>
              <a:t>({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$and: [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{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$or: [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  { age: { $</a:t>
            </a:r>
            <a:r>
              <a:rPr lang="en-US" err="1">
                <a:solidFill>
                  <a:srgbClr val="31394D"/>
                </a:solidFill>
              </a:rPr>
              <a:t>lt</a:t>
            </a:r>
            <a:r>
              <a:rPr lang="en-US">
                <a:solidFill>
                  <a:srgbClr val="31394D"/>
                </a:solidFill>
              </a:rPr>
              <a:t>: 20 } },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  { age: { $</a:t>
            </a:r>
            <a:r>
              <a:rPr lang="en-US" err="1">
                <a:solidFill>
                  <a:srgbClr val="31394D"/>
                </a:solidFill>
              </a:rPr>
              <a:t>gt</a:t>
            </a:r>
            <a:r>
              <a:rPr lang="en-US">
                <a:solidFill>
                  <a:srgbClr val="31394D"/>
                </a:solidFill>
              </a:rPr>
              <a:t>: 50 } }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]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},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{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$or: [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  { </a:t>
            </a:r>
            <a:r>
              <a:rPr lang="en-US" err="1">
                <a:solidFill>
                  <a:srgbClr val="31394D"/>
                </a:solidFill>
              </a:rPr>
              <a:t>contact_number</a:t>
            </a:r>
            <a:r>
              <a:rPr lang="en-US">
                <a:solidFill>
                  <a:srgbClr val="31394D"/>
                </a:solidFill>
              </a:rPr>
              <a:t>: { $ne: null } },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  { email: { $ne: null } }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  ]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  }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  ]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703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05F3B4F-9DB5-7EC6-9CDC-85DC83C3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E38508-3D2F-58F2-9382-2A9DEE7B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30" y="1354207"/>
            <a:ext cx="4561893" cy="3318388"/>
          </a:xfrm>
          <a:prstGeom prst="rect">
            <a:avLst/>
          </a:prstGeom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418E55D-8C7A-4B8E-AF75-7459F657B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925" y="276245"/>
            <a:ext cx="3706500" cy="67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21DDFCA5-CE11-318C-2718-F692999ED780}"/>
              </a:ext>
            </a:extLst>
          </p:cNvPr>
          <p:cNvSpPr txBox="1">
            <a:spLocks/>
          </p:cNvSpPr>
          <p:nvPr/>
        </p:nvSpPr>
        <p:spPr>
          <a:xfrm>
            <a:off x="332924" y="1253975"/>
            <a:ext cx="3706500" cy="11164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SQL Query Script: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UPDATE </a:t>
            </a:r>
            <a:r>
              <a:rPr lang="en-US" err="1">
                <a:solidFill>
                  <a:srgbClr val="31394D"/>
                </a:solidFill>
              </a:rPr>
              <a:t>patientdetails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SET age = age + 1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WHERE age &gt; 60;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3AADD859-225F-DFAC-E05C-106777436F31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4139942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400" b="1">
                <a:solidFill>
                  <a:srgbClr val="31394D"/>
                </a:solidFill>
              </a:rPr>
              <a:t>Increase Age by 1 Year for All Patients Over 60</a:t>
            </a:r>
            <a:endParaRPr lang="en-US" sz="1400">
              <a:solidFill>
                <a:srgbClr val="31394D"/>
              </a:solidFill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910323D2-CFD5-0A55-B9FA-998AA31C9A67}"/>
              </a:ext>
            </a:extLst>
          </p:cNvPr>
          <p:cNvSpPr txBox="1">
            <a:spLocks/>
          </p:cNvSpPr>
          <p:nvPr/>
        </p:nvSpPr>
        <p:spPr>
          <a:xfrm>
            <a:off x="332924" y="1197703"/>
            <a:ext cx="3706500" cy="12289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200" b="1">
                <a:solidFill>
                  <a:srgbClr val="31394D"/>
                </a:solidFill>
              </a:rPr>
              <a:t>MongoDB Shell Script :</a:t>
            </a:r>
          </a:p>
          <a:p>
            <a:pPr marL="146050" indent="0">
              <a:buNone/>
            </a:pPr>
            <a:r>
              <a:rPr lang="en-US" sz="1200" err="1">
                <a:solidFill>
                  <a:srgbClr val="31394D"/>
                </a:solidFill>
              </a:rPr>
              <a:t>db.Patients.updateMany</a:t>
            </a:r>
            <a:r>
              <a:rPr lang="en-US" sz="1200">
                <a:solidFill>
                  <a:srgbClr val="31394D"/>
                </a:solidFill>
              </a:rPr>
              <a:t>(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{ age: { $</a:t>
            </a:r>
            <a:r>
              <a:rPr lang="en-US" sz="1200" err="1">
                <a:solidFill>
                  <a:srgbClr val="31394D"/>
                </a:solidFill>
              </a:rPr>
              <a:t>gt</a:t>
            </a:r>
            <a:r>
              <a:rPr lang="en-US" sz="1200">
                <a:solidFill>
                  <a:srgbClr val="31394D"/>
                </a:solidFill>
              </a:rPr>
              <a:t>: 60 } },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{ $</a:t>
            </a:r>
            <a:r>
              <a:rPr lang="en-US" sz="1200" err="1">
                <a:solidFill>
                  <a:srgbClr val="31394D"/>
                </a:solidFill>
              </a:rPr>
              <a:t>inc</a:t>
            </a:r>
            <a:r>
              <a:rPr lang="en-US" sz="1200">
                <a:solidFill>
                  <a:srgbClr val="31394D"/>
                </a:solidFill>
              </a:rPr>
              <a:t>: { age: 1 } }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);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B662C9-10E4-DDA5-57DF-4AAC41E4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02" r="1"/>
          <a:stretch/>
        </p:blipFill>
        <p:spPr>
          <a:xfrm>
            <a:off x="4446130" y="1253975"/>
            <a:ext cx="4561893" cy="3362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9482D-E6B9-EF71-DDB5-948762B45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59" y="381561"/>
            <a:ext cx="2371742" cy="45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0005AC9-119C-7050-3D97-B4F8262A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5FF050CD-7E23-02A5-F9EE-AAA66B5EE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925" y="276245"/>
            <a:ext cx="3706500" cy="67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4</a:t>
            </a:r>
            <a:endParaRPr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15D0E346-1F68-07A4-18F1-BE6DCA3C5E89}"/>
              </a:ext>
            </a:extLst>
          </p:cNvPr>
          <p:cNvSpPr txBox="1">
            <a:spLocks/>
          </p:cNvSpPr>
          <p:nvPr/>
        </p:nvSpPr>
        <p:spPr>
          <a:xfrm>
            <a:off x="332924" y="1253975"/>
            <a:ext cx="3706500" cy="136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b="1">
                <a:solidFill>
                  <a:srgbClr val="31394D"/>
                </a:solidFill>
              </a:rPr>
              <a:t>SQL Query Script:</a:t>
            </a: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SELECT </a:t>
            </a:r>
            <a:r>
              <a:rPr lang="en-US" err="1">
                <a:solidFill>
                  <a:srgbClr val="31394D"/>
                </a:solidFill>
              </a:rPr>
              <a:t>patient_id</a:t>
            </a:r>
            <a:r>
              <a:rPr lang="en-US">
                <a:solidFill>
                  <a:srgbClr val="31394D"/>
                </a:solidFill>
              </a:rPr>
              <a:t>, COUNT(*) AS </a:t>
            </a:r>
            <a:r>
              <a:rPr lang="en-US" err="1">
                <a:solidFill>
                  <a:srgbClr val="31394D"/>
                </a:solidFill>
              </a:rPr>
              <a:t>appointment_count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FROM </a:t>
            </a:r>
            <a:r>
              <a:rPr lang="en-US" err="1">
                <a:solidFill>
                  <a:srgbClr val="31394D"/>
                </a:solidFill>
              </a:rPr>
              <a:t>appointmentdetails</a:t>
            </a:r>
            <a:endParaRPr lang="en-US">
              <a:solidFill>
                <a:srgbClr val="31394D"/>
              </a:solidFill>
            </a:endParaRPr>
          </a:p>
          <a:p>
            <a:pPr marL="146050" indent="0">
              <a:buNone/>
            </a:pPr>
            <a:r>
              <a:rPr lang="en-US">
                <a:solidFill>
                  <a:srgbClr val="31394D"/>
                </a:solidFill>
              </a:rPr>
              <a:t>GROUP BY </a:t>
            </a:r>
            <a:r>
              <a:rPr lang="en-US" err="1">
                <a:solidFill>
                  <a:srgbClr val="31394D"/>
                </a:solidFill>
              </a:rPr>
              <a:t>patient_id</a:t>
            </a:r>
            <a:r>
              <a:rPr lang="en-US">
                <a:solidFill>
                  <a:srgbClr val="31394D"/>
                </a:solidFill>
              </a:rPr>
              <a:t>;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E3F553C8-7ACD-3823-FFC0-7157D5562A55}"/>
              </a:ext>
            </a:extLst>
          </p:cNvPr>
          <p:cNvSpPr txBox="1">
            <a:spLocks/>
          </p:cNvSpPr>
          <p:nvPr/>
        </p:nvSpPr>
        <p:spPr>
          <a:xfrm>
            <a:off x="1775236" y="381561"/>
            <a:ext cx="4962333" cy="447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400" b="1">
                <a:solidFill>
                  <a:srgbClr val="31394D"/>
                </a:solidFill>
              </a:rPr>
              <a:t>Perform Aggregation to Count Appointments by Patient</a:t>
            </a:r>
            <a:endParaRPr lang="en-US" sz="1400">
              <a:solidFill>
                <a:srgbClr val="31394D"/>
              </a:solidFill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5157E009-7E54-EA7B-8878-18CCD01C95D1}"/>
              </a:ext>
            </a:extLst>
          </p:cNvPr>
          <p:cNvSpPr txBox="1">
            <a:spLocks/>
          </p:cNvSpPr>
          <p:nvPr/>
        </p:nvSpPr>
        <p:spPr>
          <a:xfrm>
            <a:off x="332924" y="1253975"/>
            <a:ext cx="3706500" cy="2012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None/>
            </a:pPr>
            <a:r>
              <a:rPr lang="en-US" sz="1200" b="1">
                <a:solidFill>
                  <a:srgbClr val="31394D"/>
                </a:solidFill>
              </a:rPr>
              <a:t>MongoDB Shell Script :</a:t>
            </a:r>
          </a:p>
          <a:p>
            <a:pPr marL="146050" indent="0">
              <a:buNone/>
            </a:pPr>
            <a:r>
              <a:rPr lang="en-US" sz="1200" err="1">
                <a:solidFill>
                  <a:srgbClr val="31394D"/>
                </a:solidFill>
              </a:rPr>
              <a:t>db.Appointments.aggregate</a:t>
            </a:r>
            <a:r>
              <a:rPr lang="en-US" sz="1200">
                <a:solidFill>
                  <a:srgbClr val="31394D"/>
                </a:solidFill>
              </a:rPr>
              <a:t>([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{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  $group: {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    _id: "$</a:t>
            </a:r>
            <a:r>
              <a:rPr lang="en-US" sz="1200" err="1">
                <a:solidFill>
                  <a:srgbClr val="31394D"/>
                </a:solidFill>
              </a:rPr>
              <a:t>patient_id</a:t>
            </a:r>
            <a:r>
              <a:rPr lang="en-US" sz="1200">
                <a:solidFill>
                  <a:srgbClr val="31394D"/>
                </a:solidFill>
              </a:rPr>
              <a:t>",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    </a:t>
            </a:r>
            <a:r>
              <a:rPr lang="en-US" sz="1200" err="1">
                <a:solidFill>
                  <a:srgbClr val="31394D"/>
                </a:solidFill>
              </a:rPr>
              <a:t>appointment_count</a:t>
            </a:r>
            <a:r>
              <a:rPr lang="en-US" sz="1200">
                <a:solidFill>
                  <a:srgbClr val="31394D"/>
                </a:solidFill>
              </a:rPr>
              <a:t>: { $sum: 1 }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  }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  }</a:t>
            </a:r>
          </a:p>
          <a:p>
            <a:pPr marL="146050" indent="0">
              <a:buNone/>
            </a:pPr>
            <a:r>
              <a:rPr lang="en-US" sz="1200">
                <a:solidFill>
                  <a:srgbClr val="31394D"/>
                </a:solidFill>
              </a:rPr>
              <a:t>]);</a:t>
            </a:r>
          </a:p>
        </p:txBody>
      </p:sp>
      <p:pic>
        <p:nvPicPr>
          <p:cNvPr id="5" name="Picture 4" descr="A screenshot of a number&#10;&#10;Description automatically generated">
            <a:extLst>
              <a:ext uri="{FF2B5EF4-FFF2-40B4-BE49-F238E27FC236}">
                <a16:creationId xmlns:a16="http://schemas.microsoft.com/office/drawing/2014/main" id="{1FFFD459-5B44-4D91-350C-7B121DDB3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4" y="986015"/>
            <a:ext cx="2460974" cy="3910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7BBFA-721D-1647-591E-2FBF9103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68" y="986015"/>
            <a:ext cx="3648102" cy="39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63ef4d-1e19-48c7-bd01-77d9c4f0830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44D2BCEBBCF48833C023E32E31621" ma:contentTypeVersion="6" ma:contentTypeDescription="Create a new document." ma:contentTypeScope="" ma:versionID="8fc6f40441d7b09b9db61c5a6946d131">
  <xsd:schema xmlns:xsd="http://www.w3.org/2001/XMLSchema" xmlns:xs="http://www.w3.org/2001/XMLSchema" xmlns:p="http://schemas.microsoft.com/office/2006/metadata/properties" xmlns:ns3="ac63ef4d-1e19-48c7-bd01-77d9c4f08309" targetNamespace="http://schemas.microsoft.com/office/2006/metadata/properties" ma:root="true" ma:fieldsID="3d7f1525192acf9f96084c3676950b21" ns3:_="">
    <xsd:import namespace="ac63ef4d-1e19-48c7-bd01-77d9c4f0830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3ef4d-1e19-48c7-bd01-77d9c4f0830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3EEB75-7993-424D-97DB-1EF66D1DB3AA}">
  <ds:schemaRefs>
    <ds:schemaRef ds:uri="ac63ef4d-1e19-48c7-bd01-77d9c4f083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98C53-2CF1-4C90-AC63-FDBE254F6E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C742DF-CAC4-4D1A-A8FA-52C172094E9F}">
  <ds:schemaRefs>
    <ds:schemaRef ds:uri="ac63ef4d-1e19-48c7-bd01-77d9c4f083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Paradigm</vt:lpstr>
      <vt:lpstr>Healthcare Management System using SQL and MongoDB </vt:lpstr>
      <vt:lpstr>PowerPoint Presentation</vt:lpstr>
      <vt:lpstr>SQL vs. MongoDB Structure</vt:lpstr>
      <vt:lpstr>DATA GENERATION</vt:lpstr>
      <vt:lpstr>DATA GENERATION</vt:lpstr>
      <vt:lpstr>Task 1</vt:lpstr>
      <vt:lpstr>Task 2</vt:lpstr>
      <vt:lpstr>Task 3</vt:lpstr>
      <vt:lpstr>Task 4</vt:lpstr>
      <vt:lpstr>Task 5</vt:lpstr>
      <vt:lpstr>Task 6</vt:lpstr>
      <vt:lpstr>Task 7</vt:lpstr>
      <vt:lpstr>Task 8</vt:lpstr>
      <vt:lpstr> </vt:lpstr>
      <vt:lpstr>Task 10</vt:lpstr>
      <vt:lpstr>Task 11   </vt:lpstr>
      <vt:lpstr>Task 12    </vt:lpstr>
      <vt:lpstr>Task 13</vt:lpstr>
      <vt:lpstr>Task 14</vt:lpstr>
      <vt:lpstr>Task 15 </vt:lpstr>
      <vt:lpstr>Task 16</vt:lpstr>
      <vt:lpstr>Execution Time Query Results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2024-12-11T04:35:38Z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0x01010019144D2BCEBBCF48833C023E32E31621</vt:lpwstr>
  </property>
</Properties>
</file>